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60"/>
  </p:notesMasterIdLst>
  <p:sldIdLst>
    <p:sldId id="256" r:id="rId2"/>
    <p:sldId id="257" r:id="rId3"/>
    <p:sldId id="259" r:id="rId4"/>
    <p:sldId id="342" r:id="rId5"/>
    <p:sldId id="343" r:id="rId6"/>
    <p:sldId id="344" r:id="rId7"/>
    <p:sldId id="345" r:id="rId8"/>
    <p:sldId id="347" r:id="rId9"/>
    <p:sldId id="348" r:id="rId10"/>
    <p:sldId id="349" r:id="rId11"/>
    <p:sldId id="350" r:id="rId12"/>
    <p:sldId id="351" r:id="rId13"/>
    <p:sldId id="352" r:id="rId14"/>
    <p:sldId id="353" r:id="rId15"/>
    <p:sldId id="354" r:id="rId16"/>
    <p:sldId id="328" r:id="rId17"/>
    <p:sldId id="329" r:id="rId18"/>
    <p:sldId id="330" r:id="rId19"/>
    <p:sldId id="331" r:id="rId20"/>
    <p:sldId id="333" r:id="rId21"/>
    <p:sldId id="334" r:id="rId22"/>
    <p:sldId id="355" r:id="rId23"/>
    <p:sldId id="356" r:id="rId24"/>
    <p:sldId id="358" r:id="rId25"/>
    <p:sldId id="359" r:id="rId26"/>
    <p:sldId id="360" r:id="rId27"/>
    <p:sldId id="362" r:id="rId28"/>
    <p:sldId id="371" r:id="rId29"/>
    <p:sldId id="372" r:id="rId30"/>
    <p:sldId id="375" r:id="rId31"/>
    <p:sldId id="376" r:id="rId32"/>
    <p:sldId id="373" r:id="rId33"/>
    <p:sldId id="374" r:id="rId34"/>
    <p:sldId id="381" r:id="rId35"/>
    <p:sldId id="377" r:id="rId36"/>
    <p:sldId id="379" r:id="rId37"/>
    <p:sldId id="380" r:id="rId38"/>
    <p:sldId id="383" r:id="rId39"/>
    <p:sldId id="378" r:id="rId40"/>
    <p:sldId id="382" r:id="rId41"/>
    <p:sldId id="384" r:id="rId42"/>
    <p:sldId id="387" r:id="rId43"/>
    <p:sldId id="385" r:id="rId44"/>
    <p:sldId id="386" r:id="rId45"/>
    <p:sldId id="388" r:id="rId46"/>
    <p:sldId id="390" r:id="rId47"/>
    <p:sldId id="389" r:id="rId48"/>
    <p:sldId id="391" r:id="rId49"/>
    <p:sldId id="392" r:id="rId50"/>
    <p:sldId id="341" r:id="rId51"/>
    <p:sldId id="363" r:id="rId52"/>
    <p:sldId id="365" r:id="rId53"/>
    <p:sldId id="366" r:id="rId54"/>
    <p:sldId id="367" r:id="rId55"/>
    <p:sldId id="368" r:id="rId56"/>
    <p:sldId id="369" r:id="rId57"/>
    <p:sldId id="370" r:id="rId58"/>
    <p:sldId id="364" r:id="rId59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114"/>
    <p:restoredTop sz="96925"/>
  </p:normalViewPr>
  <p:slideViewPr>
    <p:cSldViewPr snapToGrid="0" snapToObjects="1">
      <p:cViewPr varScale="1">
        <p:scale>
          <a:sx n="157" d="100"/>
          <a:sy n="157" d="100"/>
        </p:scale>
        <p:origin x="64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610CB2-6D11-F243-87EE-64087B096FF5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284B7D-1D46-0B41-A4B3-7B6B0E494E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15692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246C3A-9AEE-6045-B0BC-83F2D5F1EF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2A2F031-A2D1-F148-A3B0-E0A933C58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0DAB36-5CD6-9140-86E9-59D8E1FC5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6C8E-25C8-7D4E-AF1A-07AAEA86332F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17FAE6-DBBD-034B-B1BF-0EBA33468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6F7F91-32A3-C347-9D01-2D7F54AAC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D7352-2FBE-1949-8DBE-BBF12BC2D9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63366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CF26DF-616A-8F4A-A5EB-E9E2E6789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05AFB4-22EB-A748-964F-97878973B0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3833A5-232E-0347-9124-DA5413E17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6C8E-25C8-7D4E-AF1A-07AAEA86332F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9C402E-3405-EB46-B298-20485EA45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76362C-3162-7C49-9C7B-5B08B93A1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D7352-2FBE-1949-8DBE-BBF12BC2D9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83951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5185B87-F24C-2A4E-B474-D7D2FC80D7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FBD21BD-B5C8-8843-8F0B-73353A8CA1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A7C6BC-BD86-3749-AB8C-DDF78F7B7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6C8E-25C8-7D4E-AF1A-07AAEA86332F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3FACE0-08A4-064C-9AB5-7762F90F3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164E06-B9FA-6F41-BC58-54ECBD726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D7352-2FBE-1949-8DBE-BBF12BC2D9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40301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C9D33C-89B8-8649-A789-7C48B20F9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9A1F2C-5F7D-D847-96E1-175CA909C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93E53B-4F38-3B42-B32E-95221DB56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6C8E-25C8-7D4E-AF1A-07AAEA86332F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AFADE9-5870-E04A-A739-0F7174CA3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9E9F44-9562-7345-8F1A-C6E82E3A0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D7352-2FBE-1949-8DBE-BBF12BC2D9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08376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939323-E694-5349-B166-D45A20AE2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E22B33-76E3-7D47-9DA9-BCF535BFB9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CFF2BE-F8C8-6E45-A532-1EFC79CC6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6C8E-25C8-7D4E-AF1A-07AAEA86332F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0DA1F4-6E9F-3C4A-8CF5-983537F1F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9FF15C-5214-934F-A0F0-7A36CD282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D7352-2FBE-1949-8DBE-BBF12BC2D9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44074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A9AE4D-2061-DE4C-8844-498EA12C0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865E1A-0E6E-7546-A207-E370C0D026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231BBCD-3365-6742-B532-5AE36D31F8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23DA90-E6AA-8E4C-B20D-9AF09CA69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6C8E-25C8-7D4E-AF1A-07AAEA86332F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123E2B-9BC5-7D47-AF86-04C75A01D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BE1BE5-B1BC-E148-A2CF-D83FB5432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D7352-2FBE-1949-8DBE-BBF12BC2D9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92864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3BED10-2562-8C4B-9EAC-6EEBF7252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090CF4-B99D-CC48-8C26-2BD901FCA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D2F225F-B46B-074B-B296-D41A1A63E3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5C759BD-8A4B-9B4A-8462-1B86B2A41E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F34B4DB-9B85-8D4A-9AF9-ED7808005C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A094B87-63CA-BC49-8CEE-7FADCDFAA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6C8E-25C8-7D4E-AF1A-07AAEA86332F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A2620F9-92C8-7D45-8592-05300AE2F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088BFB2-A368-124D-9495-88313FFA9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D7352-2FBE-1949-8DBE-BBF12BC2D9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4378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B5D534-A5DD-A04E-A199-2734A95A5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7144985-5C27-5B46-9A79-9471B83A6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6C8E-25C8-7D4E-AF1A-07AAEA86332F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047DFB3-7B78-9D4D-AC1E-530725315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8872189-A2DA-3D4B-AE1F-A4DF5BBC0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D7352-2FBE-1949-8DBE-BBF12BC2D9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07922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CFF8B6-771A-994C-8345-45550289D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6C8E-25C8-7D4E-AF1A-07AAEA86332F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0978A6D-9EF4-154E-83A8-51D6B9135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6F895F6-DA3E-984E-B4F6-459037D75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D7352-2FBE-1949-8DBE-BBF12BC2D9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2094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64592F-2AE6-4E4C-9E2F-ABDA79247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E91E8D-AD7C-B34E-B74D-E4DC5FC7D5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B66F733-5E85-E249-84BB-928969C2E5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7014D2-6E0B-FC4C-A250-AC4F63D2C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6C8E-25C8-7D4E-AF1A-07AAEA86332F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C4ECC8-A6AB-F345-80A9-8664F67C7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DB52F1-F325-7640-B1EF-F2C822CD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D7352-2FBE-1949-8DBE-BBF12BC2D9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68053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F2C319-C44E-674F-9FC8-1791FFEDE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824BD32-8ECA-2741-9AFE-6386690959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4F3421A-9C05-D343-B58E-D1E5D48F11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3BDB757-BA27-5E4B-9C98-A8CBF4A90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6C8E-25C8-7D4E-AF1A-07AAEA86332F}" type="datetimeFigureOut">
              <a:rPr kumimoji="1" lang="ko-KR" altLang="en-US" smtClean="0"/>
              <a:t>2019. 7. 12.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DF3737-F59A-A74E-B97F-91DA54559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9F6E22-5E26-5745-A9BD-6B723B56F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D7352-2FBE-1949-8DBE-BBF12BC2D9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98851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A0710B1-4B1C-3640-9427-3DF174BAC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BAEBA47-2538-3F4D-818F-F5959EDC0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67C77F-0B3A-354E-A693-2736BD53B4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NanumSquareRound Regular" panose="020B0600000101010101" pitchFamily="34" charset="-127"/>
                <a:ea typeface="NanumSquareRound Regular" panose="020B0600000101010101" pitchFamily="34" charset="-127"/>
              </a:defRPr>
            </a:lvl1pPr>
          </a:lstStyle>
          <a:p>
            <a:fld id="{CC686C8E-25C8-7D4E-AF1A-07AAEA86332F}" type="datetimeFigureOut">
              <a:rPr kumimoji="1" lang="ko-KR" altLang="en-US" smtClean="0"/>
              <a:pPr/>
              <a:t>2019. 7. 12.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1FAFC4-F4D8-8B4F-AC17-5173C66DBE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NanumSquareRound Regular" panose="020B0600000101010101" pitchFamily="34" charset="-127"/>
                <a:ea typeface="NanumSquareRound Regular" panose="020B0600000101010101" pitchFamily="34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B7B992-DFBF-F347-822E-0C02211C62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NanumSquareRound Regular" panose="020B0600000101010101" pitchFamily="34" charset="-127"/>
                <a:ea typeface="NanumSquareRound Regular" panose="020B0600000101010101" pitchFamily="34" charset="-127"/>
              </a:defRPr>
            </a:lvl1pPr>
          </a:lstStyle>
          <a:p>
            <a:fld id="{3D5D7352-2FBE-1949-8DBE-BBF12BC2D995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96602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NanumSquareRound Regular" panose="020B0600000101010101" pitchFamily="34" charset="-127"/>
          <a:ea typeface="NanumSquareRound Regular" panose="020B0600000101010101" pitchFamily="34" charset="-127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NanumSquareRound Regular" panose="020B0600000101010101" pitchFamily="34" charset="-127"/>
          <a:ea typeface="NanumSquareRound Regular" panose="020B0600000101010101" pitchFamily="34" charset="-127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anumSquareRound Regular" panose="020B0600000101010101" pitchFamily="34" charset="-127"/>
          <a:ea typeface="NanumSquareRound Regular" panose="020B0600000101010101" pitchFamily="34" charset="-127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NanumSquareRound Regular" panose="020B0600000101010101" pitchFamily="34" charset="-127"/>
          <a:ea typeface="NanumSquareRound Regular" panose="020B0600000101010101" pitchFamily="34" charset="-127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NanumSquareRound Regular" panose="020B0600000101010101" pitchFamily="34" charset="-127"/>
          <a:ea typeface="NanumSquareRound Regular" panose="020B0600000101010101" pitchFamily="34" charset="-127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NanumSquareRound Regular" panose="020B0600000101010101" pitchFamily="34" charset="-127"/>
          <a:ea typeface="NanumSquareRound Regular" panose="020B0600000101010101" pitchFamily="34" charset="-127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1EFA24-D6A6-4E4B-9021-32EB23945F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/>
              <a:t>System Hacking Basic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EC238AA-DCD7-CD4C-A506-76E6D4E06C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/>
              <a:t>조성준</a:t>
            </a:r>
          </a:p>
        </p:txBody>
      </p:sp>
    </p:spTree>
    <p:extLst>
      <p:ext uri="{BB962C8B-B14F-4D97-AF65-F5344CB8AC3E}">
        <p14:creationId xmlns:p14="http://schemas.microsoft.com/office/powerpoint/2010/main" val="3304202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Let</a:t>
            </a:r>
            <a:r>
              <a:rPr kumimoji="1" lang="ko-KR" altLang="en-US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’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s Practice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97DDC4-04A9-354B-A691-291F016F2AC5}"/>
              </a:ext>
            </a:extLst>
          </p:cNvPr>
          <p:cNvSpPr txBox="1"/>
          <p:nvPr/>
        </p:nvSpPr>
        <p:spPr>
          <a:xfrm>
            <a:off x="685294" y="1690689"/>
            <a:ext cx="2345514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sudo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apt install </a:t>
            </a: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gdb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56862A-72EA-0F42-BDA7-B215264FABE7}"/>
              </a:ext>
            </a:extLst>
          </p:cNvPr>
          <p:cNvSpPr txBox="1"/>
          <p:nvPr/>
        </p:nvSpPr>
        <p:spPr>
          <a:xfrm>
            <a:off x="685294" y="2500439"/>
            <a:ext cx="5972854" cy="1298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git clone https://</a:t>
            </a: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github.com</a:t>
            </a: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/</a:t>
            </a: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longld</a:t>
            </a: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/</a:t>
            </a: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peda.git</a:t>
            </a: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~/</a:t>
            </a: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peda</a:t>
            </a:r>
            <a:endParaRPr lang="en" altLang="ko-KR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echo "source ~/</a:t>
            </a: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peda</a:t>
            </a: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/</a:t>
            </a: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peda.py</a:t>
            </a: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" &gt;&gt; ~/.</a:t>
            </a: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gdbinit</a:t>
            </a:r>
            <a:endParaRPr lang="en" altLang="ko-KR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echo "DONE! debug your program with </a:t>
            </a: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gdb</a:t>
            </a: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and enjoy"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94160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en-US" altLang="ko-KR" dirty="0"/>
              <a:t>Let</a:t>
            </a:r>
            <a:r>
              <a:rPr kumimoji="1" lang="ko-KR" altLang="en-US" dirty="0"/>
              <a:t>’</a:t>
            </a:r>
            <a:r>
              <a:rPr kumimoji="1" lang="en-US" altLang="ko-KR" dirty="0"/>
              <a:t>s Practice</a:t>
            </a:r>
            <a:endParaRPr kumimoji="1"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588475F-7DFF-4D4E-9BF8-3BCD38BDBA5E}"/>
              </a:ext>
            </a:extLst>
          </p:cNvPr>
          <p:cNvSpPr/>
          <p:nvPr/>
        </p:nvSpPr>
        <p:spPr>
          <a:xfrm>
            <a:off x="887595" y="3337134"/>
            <a:ext cx="2834741" cy="1384995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#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include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&lt;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stdio.h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&gt;</a:t>
            </a:r>
          </a:p>
          <a:p>
            <a:endParaRPr lang="ko-KR" altLang="en-US" sz="1200" dirty="0">
              <a:solidFill>
                <a:schemeClr val="bg1"/>
              </a:solidFill>
              <a:latin typeface="Meslo LG L DZ for Powerline" panose="020B0609030804020204" pitchFamily="49" charset="0"/>
              <a:cs typeface="Meslo LG L DZ for Powerline" panose="020B0609030804020204" pitchFamily="49" charset="0"/>
            </a:endParaRPr>
          </a:p>
          <a:p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int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main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() {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int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a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= 1;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printf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("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Number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: %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d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",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a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);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return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0;</a:t>
            </a:r>
          </a:p>
          <a:p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97DDC4-04A9-354B-A691-291F016F2AC5}"/>
              </a:ext>
            </a:extLst>
          </p:cNvPr>
          <p:cNvSpPr txBox="1"/>
          <p:nvPr/>
        </p:nvSpPr>
        <p:spPr>
          <a:xfrm>
            <a:off x="5017061" y="3380190"/>
            <a:ext cx="1688283" cy="129888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gcc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-o p0 p0.c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./p0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gdb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./p0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7BA9A3-3059-2449-8AA9-20896BC9C8F3}"/>
              </a:ext>
            </a:extLst>
          </p:cNvPr>
          <p:cNvSpPr txBox="1"/>
          <p:nvPr/>
        </p:nvSpPr>
        <p:spPr>
          <a:xfrm>
            <a:off x="628650" y="1502913"/>
            <a:ext cx="8176084" cy="129888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sudo</a:t>
            </a: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</a:t>
            </a: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dpkg</a:t>
            </a: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--add-architecture i386</a:t>
            </a:r>
          </a:p>
          <a:p>
            <a:pPr>
              <a:lnSpc>
                <a:spcPct val="150000"/>
              </a:lnSpc>
            </a:pP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sudo</a:t>
            </a: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apt-get update</a:t>
            </a:r>
          </a:p>
          <a:p>
            <a:pPr>
              <a:lnSpc>
                <a:spcPct val="150000"/>
              </a:lnSpc>
            </a:pP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sudo</a:t>
            </a: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apt-get install libc6:i386 libncurses5:i386 </a:t>
            </a:r>
            <a:r>
              <a:rPr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libstdc</a:t>
            </a:r>
            <a:r>
              <a:rPr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++6:i386 zlib1g:i386</a:t>
            </a:r>
          </a:p>
        </p:txBody>
      </p:sp>
    </p:spTree>
    <p:extLst>
      <p:ext uri="{BB962C8B-B14F-4D97-AF65-F5344CB8AC3E}">
        <p14:creationId xmlns:p14="http://schemas.microsoft.com/office/powerpoint/2010/main" val="3178639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en-US" altLang="ko-KR" dirty="0"/>
              <a:t>Let</a:t>
            </a:r>
            <a:r>
              <a:rPr kumimoji="1" lang="ko-KR" altLang="en-US" dirty="0"/>
              <a:t>’</a:t>
            </a:r>
            <a:r>
              <a:rPr kumimoji="1" lang="en-US" altLang="ko-KR" dirty="0"/>
              <a:t>s Practice</a:t>
            </a:r>
            <a:endParaRPr kumimoji="1"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588475F-7DFF-4D4E-9BF8-3BCD38BDBA5E}"/>
              </a:ext>
            </a:extLst>
          </p:cNvPr>
          <p:cNvSpPr/>
          <p:nvPr/>
        </p:nvSpPr>
        <p:spPr>
          <a:xfrm>
            <a:off x="887595" y="1995195"/>
            <a:ext cx="2834741" cy="1384995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#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include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&lt;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stdio.h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&gt;</a:t>
            </a:r>
          </a:p>
          <a:p>
            <a:endParaRPr lang="ko-KR" altLang="en-US" sz="1200" dirty="0">
              <a:solidFill>
                <a:schemeClr val="bg1"/>
              </a:solidFill>
              <a:latin typeface="Meslo LG L DZ for Powerline" panose="020B0609030804020204" pitchFamily="49" charset="0"/>
              <a:cs typeface="Meslo LG L DZ for Powerline" panose="020B0609030804020204" pitchFamily="49" charset="0"/>
            </a:endParaRPr>
          </a:p>
          <a:p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int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main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() {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int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a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= 1;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printf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("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Number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: %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d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",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a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);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2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return</a:t>
            </a:r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0;</a:t>
            </a:r>
          </a:p>
          <a:p>
            <a:r>
              <a:rPr lang="ko-KR" altLang="en-US" sz="12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97DDC4-04A9-354B-A691-291F016F2AC5}"/>
              </a:ext>
            </a:extLst>
          </p:cNvPr>
          <p:cNvSpPr txBox="1"/>
          <p:nvPr/>
        </p:nvSpPr>
        <p:spPr>
          <a:xfrm>
            <a:off x="4992785" y="2038251"/>
            <a:ext cx="2382383" cy="129888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gcc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-o p0 p0.c –m32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./p0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gdb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./p0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FA8E2C-6F9F-574B-A82D-5F68D61E8C0D}"/>
              </a:ext>
            </a:extLst>
          </p:cNvPr>
          <p:cNvSpPr txBox="1"/>
          <p:nvPr/>
        </p:nvSpPr>
        <p:spPr>
          <a:xfrm>
            <a:off x="887595" y="4124583"/>
            <a:ext cx="745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+ IDA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6271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en-US" altLang="ko-KR" dirty="0"/>
              <a:t>Command Injection</a:t>
            </a:r>
            <a:endParaRPr kumimoji="1"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C68E5B-52C8-C942-A01F-10B505BF7F24}"/>
              </a:ext>
            </a:extLst>
          </p:cNvPr>
          <p:cNvSpPr txBox="1"/>
          <p:nvPr/>
        </p:nvSpPr>
        <p:spPr>
          <a:xfrm>
            <a:off x="855225" y="1690689"/>
            <a:ext cx="1571712" cy="2129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b="1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리눅스 커맨드</a:t>
            </a:r>
            <a:endParaRPr kumimoji="1" lang="en" altLang="ko-KR" b="1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echo "string"</a:t>
            </a:r>
          </a:p>
          <a:p>
            <a:pPr>
              <a:lnSpc>
                <a:spcPct val="150000"/>
              </a:lnSpc>
            </a:pPr>
            <a:r>
              <a:rPr kumimoji="1"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ls –l</a:t>
            </a:r>
          </a:p>
          <a:p>
            <a:pPr>
              <a:lnSpc>
                <a:spcPct val="150000"/>
              </a:lnSpc>
            </a:pPr>
            <a:r>
              <a:rPr kumimoji="1"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sleep 3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…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5E3C7D-21D5-774F-A8E8-3744510247EB}"/>
              </a:ext>
            </a:extLst>
          </p:cNvPr>
          <p:cNvSpPr txBox="1"/>
          <p:nvPr/>
        </p:nvSpPr>
        <p:spPr>
          <a:xfrm>
            <a:off x="3847929" y="1690689"/>
            <a:ext cx="3113801" cy="2129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b="1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프로그램에서도 사용 가능</a:t>
            </a:r>
            <a:endParaRPr kumimoji="1" lang="en" altLang="ko-KR" b="1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system(</a:t>
            </a:r>
            <a:r>
              <a:rPr kumimoji="1"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"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echo \</a:t>
            </a:r>
            <a:r>
              <a:rPr kumimoji="1"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"string\""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)</a:t>
            </a:r>
            <a:endParaRPr kumimoji="1" lang="en" altLang="ko-KR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system("ls –l")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s</a:t>
            </a:r>
            <a:r>
              <a:rPr kumimoji="1" lang="en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ystem</a:t>
            </a:r>
            <a:r>
              <a:rPr kumimoji="1" lang="en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("sleep 3")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…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3517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Command</a:t>
            </a:r>
            <a:r>
              <a:rPr kumimoji="1" lang="ko-KR" altLang="en-US" dirty="0"/>
              <a:t> </a:t>
            </a:r>
            <a:r>
              <a:rPr kumimoji="1" lang="en-US" altLang="ko-KR" dirty="0"/>
              <a:t>Injection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2EFB7D2-FC28-3049-8572-C6BA5D70B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49" y="1690689"/>
            <a:ext cx="6238175" cy="3957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4580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en-US" altLang="ko-KR" dirty="0"/>
              <a:t>Command Injection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297BFE3-8850-AC4B-84D6-1F0D24999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577" y="1597913"/>
            <a:ext cx="5141027" cy="40538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9B86EC9-232C-7C42-B33E-FA235C069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576" y="2326576"/>
            <a:ext cx="5141027" cy="43458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270D140-5796-6047-A4C9-2157885C69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576" y="3084436"/>
            <a:ext cx="5141027" cy="35756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E741D11-073B-0C40-917C-AD3920FF43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576" y="3765281"/>
            <a:ext cx="5141027" cy="239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0696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Command</a:t>
            </a:r>
            <a:r>
              <a:rPr kumimoji="1" lang="ko-KR" altLang="en-US" dirty="0"/>
              <a:t> </a:t>
            </a:r>
            <a:r>
              <a:rPr kumimoji="1" lang="en-US" altLang="ko-KR" dirty="0"/>
              <a:t>Injection : </a:t>
            </a:r>
            <a:r>
              <a:rPr kumimoji="1" lang="ko-KR" altLang="en-US" dirty="0"/>
              <a:t>실습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2EFB7D2-FC28-3049-8572-C6BA5D70B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90689"/>
            <a:ext cx="2474897" cy="157009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EEDCDF3-BD1A-5F4D-8B5E-BA8ECCFABC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3415789"/>
            <a:ext cx="2479987" cy="278660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EE9514C-7934-FC47-9C25-B7CB5B6237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9227" y="1690689"/>
            <a:ext cx="2559092" cy="307958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122811A-3922-FA45-8106-7A5CC5CAB1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8109" y="1690689"/>
            <a:ext cx="2871646" cy="4511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2229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Command</a:t>
            </a:r>
            <a:r>
              <a:rPr kumimoji="1" lang="ko-KR" altLang="en-US" dirty="0"/>
              <a:t> </a:t>
            </a:r>
            <a:r>
              <a:rPr kumimoji="1" lang="en-US" altLang="ko-KR" dirty="0"/>
              <a:t>Injection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실습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2EFB7D2-FC28-3049-8572-C6BA5D70B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711" y="1690687"/>
            <a:ext cx="4392442" cy="2786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9432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Command</a:t>
            </a:r>
            <a:r>
              <a:rPr kumimoji="1" lang="ko-KR" altLang="en-US" dirty="0"/>
              <a:t> </a:t>
            </a:r>
            <a:r>
              <a:rPr kumimoji="1" lang="en-US" altLang="ko-KR" dirty="0"/>
              <a:t>Injection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실습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EEDCDF3-BD1A-5F4D-8B5E-BA8ECCFAB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90689"/>
            <a:ext cx="4029614" cy="452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734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Command</a:t>
            </a:r>
            <a:r>
              <a:rPr kumimoji="1" lang="ko-KR" altLang="en-US" dirty="0"/>
              <a:t> </a:t>
            </a:r>
            <a:r>
              <a:rPr kumimoji="1" lang="en-US" altLang="ko-KR" dirty="0"/>
              <a:t>Injection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실습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EE9514C-7934-FC47-9C25-B7CB5B6237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17318"/>
            <a:ext cx="4179783" cy="502990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122811A-3922-FA45-8106-7A5CC5CAB1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0484" y="1617317"/>
            <a:ext cx="3201478" cy="5029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404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EF7E03-69E7-5642-9F84-F384BD18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발표자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BE9396-5AFD-6948-91BF-231306484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3860972" cy="4351338"/>
          </a:xfrm>
        </p:spPr>
        <p:txBody>
          <a:bodyPr>
            <a:normAutofit/>
          </a:bodyPr>
          <a:lstStyle/>
          <a:p>
            <a:r>
              <a:rPr kumimoji="1" lang="ko-KR" altLang="en-US" dirty="0"/>
              <a:t>조성준</a:t>
            </a:r>
            <a:r>
              <a:rPr kumimoji="1" lang="en-US" altLang="ko-KR" dirty="0"/>
              <a:t> (a.k.a. </a:t>
            </a:r>
            <a:r>
              <a:rPr kumimoji="1" lang="en-US" altLang="ko-KR" dirty="0" err="1"/>
              <a:t>DelspoN</a:t>
            </a:r>
            <a:r>
              <a:rPr kumimoji="1" lang="en-US" altLang="ko-KR" dirty="0"/>
              <a:t>)</a:t>
            </a:r>
          </a:p>
          <a:p>
            <a:r>
              <a:rPr kumimoji="1" lang="en-US" altLang="ko-KR" dirty="0"/>
              <a:t>2019</a:t>
            </a:r>
            <a:r>
              <a:rPr kumimoji="1" lang="ko-KR" altLang="en-US" dirty="0"/>
              <a:t> </a:t>
            </a:r>
            <a:r>
              <a:rPr kumimoji="1" lang="en-US" altLang="ko-KR" dirty="0"/>
              <a:t>ICEWALL</a:t>
            </a:r>
            <a:r>
              <a:rPr kumimoji="1" lang="ko-KR" altLang="en-US" dirty="0"/>
              <a:t> 회장</a:t>
            </a:r>
            <a:endParaRPr kumimoji="1" lang="en-US" altLang="ko-KR" dirty="0"/>
          </a:p>
          <a:p>
            <a:r>
              <a:rPr kumimoji="1" lang="en-US" altLang="ko-KR" dirty="0" err="1"/>
              <a:t>ReverseLab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 err="1"/>
              <a:t>시스템해킹</a:t>
            </a:r>
            <a:r>
              <a:rPr kumimoji="1" lang="ko-KR" altLang="en-US" dirty="0"/>
              <a:t> </a:t>
            </a:r>
            <a:r>
              <a:rPr kumimoji="1" lang="en-US" altLang="ko-KR" dirty="0"/>
              <a:t>&amp;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웹해킹</a:t>
            </a:r>
            <a:endParaRPr kumimoji="1" lang="en-US" altLang="ko-KR" dirty="0"/>
          </a:p>
          <a:p>
            <a:r>
              <a:rPr kumimoji="1" lang="en-US" altLang="ko-KR" dirty="0"/>
              <a:t>CTF</a:t>
            </a:r>
            <a:r>
              <a:rPr kumimoji="1" lang="ko-KR" altLang="en-US" dirty="0"/>
              <a:t> </a:t>
            </a:r>
            <a:r>
              <a:rPr kumimoji="1" lang="en-US" altLang="ko-KR" dirty="0"/>
              <a:t>&amp;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버그헌팅</a:t>
            </a:r>
            <a:endParaRPr lang="en-US" altLang="ko-KR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03840A2B-873F-BD44-B53C-DA1918EE044D}"/>
              </a:ext>
            </a:extLst>
          </p:cNvPr>
          <p:cNvSpPr txBox="1">
            <a:spLocks/>
          </p:cNvSpPr>
          <p:nvPr/>
        </p:nvSpPr>
        <p:spPr>
          <a:xfrm>
            <a:off x="4654378" y="1825625"/>
            <a:ext cx="386097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anumSquareRound Regular" panose="020B0600000101010101" pitchFamily="34" charset="-127"/>
                <a:ea typeface="NanumSquareRound Regular" panose="020B0600000101010101" pitchFamily="34" charset="-127"/>
                <a:cs typeface="+mn-cs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anumSquareRound Regular" panose="020B0600000101010101" pitchFamily="34" charset="-127"/>
                <a:ea typeface="NanumSquareRound Regular" panose="020B0600000101010101" pitchFamily="34" charset="-127"/>
                <a:cs typeface="+mn-cs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anumSquareRound Regular" panose="020B0600000101010101" pitchFamily="34" charset="-127"/>
                <a:ea typeface="NanumSquareRound Regular" panose="020B0600000101010101" pitchFamily="34" charset="-127"/>
                <a:cs typeface="+mn-cs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anumSquareRound Regular" panose="020B0600000101010101" pitchFamily="34" charset="-127"/>
                <a:ea typeface="NanumSquareRound Regular" panose="020B0600000101010101" pitchFamily="34" charset="-127"/>
                <a:cs typeface="+mn-cs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anumSquareRound Regular" panose="020B0600000101010101" pitchFamily="34" charset="-127"/>
                <a:ea typeface="NanumSquareRound Regular" panose="020B0600000101010101" pitchFamily="34" charset="-127"/>
                <a:cs typeface="+mn-cs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dirty="0" err="1"/>
              <a:t>버그헌팅</a:t>
            </a:r>
            <a:r>
              <a:rPr kumimoji="1" lang="ko-KR" altLang="en-US" dirty="0"/>
              <a:t> 경험 다수</a:t>
            </a:r>
            <a:endParaRPr kumimoji="1" lang="en-US" altLang="ko-KR" dirty="0"/>
          </a:p>
          <a:p>
            <a:r>
              <a:rPr kumimoji="1" lang="en-US" altLang="ko-KR" dirty="0"/>
              <a:t>CTF</a:t>
            </a:r>
            <a:r>
              <a:rPr kumimoji="1" lang="ko-KR" altLang="en-US" dirty="0"/>
              <a:t> 경험 다수</a:t>
            </a:r>
            <a:endParaRPr kumimoji="1" lang="en-US" altLang="ko-KR" dirty="0"/>
          </a:p>
          <a:p>
            <a:r>
              <a:rPr kumimoji="1" lang="ko-KR" altLang="en-US" dirty="0"/>
              <a:t>컨퍼런스 발표 경험 다수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 err="1"/>
              <a:t>delspon.com</a:t>
            </a:r>
            <a:endParaRPr kumimoji="1" lang="en-US" altLang="ko-KR" dirty="0"/>
          </a:p>
          <a:p>
            <a:r>
              <a:rPr kumimoji="1" lang="en-US" altLang="ko-KR" dirty="0" err="1"/>
              <a:t>fb.com</a:t>
            </a:r>
            <a:r>
              <a:rPr kumimoji="1" lang="en-US" altLang="ko-KR" dirty="0"/>
              <a:t>/INJECT7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11510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Command</a:t>
            </a:r>
            <a:r>
              <a:rPr kumimoji="1" lang="ko-KR" altLang="en-US" dirty="0"/>
              <a:t> </a:t>
            </a:r>
            <a:r>
              <a:rPr kumimoji="1" lang="en-US" altLang="ko-KR" dirty="0"/>
              <a:t>Injection :</a:t>
            </a:r>
            <a:r>
              <a:rPr kumimoji="1" lang="ko-KR" altLang="en-US" dirty="0"/>
              <a:t> </a:t>
            </a:r>
            <a:r>
              <a:rPr kumimoji="1" lang="en-US" altLang="ko-KR" dirty="0"/>
              <a:t>1day case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0907B8E-1A3F-2041-B2A9-0AB406B763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49" y="1865341"/>
            <a:ext cx="7864439" cy="106763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31512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Command</a:t>
            </a:r>
            <a:r>
              <a:rPr kumimoji="1" lang="ko-KR" altLang="en-US" dirty="0"/>
              <a:t> </a:t>
            </a:r>
            <a:r>
              <a:rPr kumimoji="1" lang="en-US" altLang="ko-KR" dirty="0"/>
              <a:t>Injection :</a:t>
            </a:r>
            <a:r>
              <a:rPr kumimoji="1" lang="ko-KR" altLang="en-US" dirty="0"/>
              <a:t> </a:t>
            </a:r>
            <a:r>
              <a:rPr kumimoji="1" lang="en-US" altLang="ko-KR" dirty="0"/>
              <a:t>1day case</a:t>
            </a:r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071019B-105A-4148-AB22-784EB94366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690689"/>
            <a:ext cx="4127500" cy="4445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077735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Calling Convention</a:t>
            </a:r>
            <a:endParaRPr kumimoji="1"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9F844D-19C0-9645-BC18-41E79C7A2D30}"/>
              </a:ext>
            </a:extLst>
          </p:cNvPr>
          <p:cNvSpPr txBox="1"/>
          <p:nvPr/>
        </p:nvSpPr>
        <p:spPr>
          <a:xfrm>
            <a:off x="5041337" y="1424038"/>
            <a:ext cx="2712602" cy="2545377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gcc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-o p5_32 p5.c</a:t>
            </a:r>
            <a:r>
              <a:rPr kumimoji="1" lang="ko-KR" altLang="en-US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–m32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gcc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-o p5_64 p5.c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./p5_32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./p5_64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gdb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./p5_32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gdb</a:t>
            </a: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./p5_64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E9EEA60-7B3B-1D4A-AB42-E5E6572D1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17" y="1521303"/>
            <a:ext cx="3822983" cy="502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7304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32bit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784F294-A3CA-4244-8241-0EDA104C6C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90689"/>
            <a:ext cx="7091152" cy="4196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1311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32bit</a:t>
            </a:r>
            <a:endParaRPr kumimoji="1" lang="ko-KR" altLang="en-US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312E7946-0B9D-B345-BD91-388CF6FB0B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9758067"/>
              </p:ext>
            </p:extLst>
          </p:nvPr>
        </p:nvGraphicFramePr>
        <p:xfrm>
          <a:off x="5462792" y="1964212"/>
          <a:ext cx="2809507" cy="3176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1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5119596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2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594979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3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64664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4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11591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5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7861246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6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293666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7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1667731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612171C1-C629-F244-BC41-F4445969A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225840"/>
            <a:ext cx="4184785" cy="2476709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4B654797-F280-D547-AE03-0D3B61CACF8C}"/>
              </a:ext>
            </a:extLst>
          </p:cNvPr>
          <p:cNvSpPr/>
          <p:nvPr/>
        </p:nvSpPr>
        <p:spPr>
          <a:xfrm>
            <a:off x="2265771" y="2629912"/>
            <a:ext cx="1302818" cy="1844984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717556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32bit</a:t>
            </a:r>
            <a:endParaRPr kumimoji="1" lang="ko-KR" altLang="en-US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312E7946-0B9D-B345-BD91-388CF6FB0B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0597341"/>
              </p:ext>
            </p:extLst>
          </p:nvPr>
        </p:nvGraphicFramePr>
        <p:xfrm>
          <a:off x="5511345" y="1478954"/>
          <a:ext cx="2809507" cy="397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0361429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1517977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1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5119596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2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594979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3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64664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4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11591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5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7861246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6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293666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7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612171C1-C629-F244-BC41-F4445969A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225840"/>
            <a:ext cx="4184785" cy="2476709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4B654797-F280-D547-AE03-0D3B61CACF8C}"/>
              </a:ext>
            </a:extLst>
          </p:cNvPr>
          <p:cNvSpPr/>
          <p:nvPr/>
        </p:nvSpPr>
        <p:spPr>
          <a:xfrm>
            <a:off x="2353456" y="4386960"/>
            <a:ext cx="2459979" cy="315589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723906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32bit</a:t>
            </a:r>
            <a:endParaRPr kumimoji="1" lang="ko-KR" altLang="en-US" dirty="0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3DCC4A9A-5FCF-C742-8700-0D890A48E8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5482230"/>
              </p:ext>
            </p:extLst>
          </p:nvPr>
        </p:nvGraphicFramePr>
        <p:xfrm>
          <a:off x="5543714" y="1463737"/>
          <a:ext cx="2809507" cy="43675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func7 Local Area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087727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0361429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1517977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1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5119596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2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594979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3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64664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4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11591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5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7861246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6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293666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7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1982630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253F8CC6-F86B-D34E-9F28-46CFF81203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90689"/>
            <a:ext cx="4066922" cy="3913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2277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32bit</a:t>
            </a:r>
            <a:endParaRPr kumimoji="1"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C837E0-3501-204A-ADE8-971734E3F477}"/>
              </a:ext>
            </a:extLst>
          </p:cNvPr>
          <p:cNvSpPr txBox="1"/>
          <p:nvPr/>
        </p:nvSpPr>
        <p:spPr>
          <a:xfrm>
            <a:off x="3920219" y="3010237"/>
            <a:ext cx="13035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실습</a:t>
            </a:r>
          </a:p>
        </p:txBody>
      </p:sp>
    </p:spTree>
    <p:extLst>
      <p:ext uri="{BB962C8B-B14F-4D97-AF65-F5344CB8AC3E}">
        <p14:creationId xmlns:p14="http://schemas.microsoft.com/office/powerpoint/2010/main" val="72631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Basic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1A4E09-D2CD-F542-91FB-465784FEF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8319" y="1690689"/>
            <a:ext cx="4639278" cy="494795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3EEFAA7-442A-4F43-8A15-7D8C0CC1B7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45" y="1690689"/>
            <a:ext cx="3242627" cy="3253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19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Basic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1A4E09-D2CD-F542-91FB-465784FEF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553125"/>
            <a:ext cx="3862402" cy="411939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E38087A-1D88-7B45-B201-493F6D141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8473" y="1553125"/>
            <a:ext cx="3736877" cy="4119392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A80C48D1-4960-2541-BC04-90400335B3FA}"/>
              </a:ext>
            </a:extLst>
          </p:cNvPr>
          <p:cNvSpPr/>
          <p:nvPr/>
        </p:nvSpPr>
        <p:spPr>
          <a:xfrm>
            <a:off x="6069025" y="3179896"/>
            <a:ext cx="1472752" cy="46152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740A137-0BF2-3747-A112-F639AA8209AF}"/>
              </a:ext>
            </a:extLst>
          </p:cNvPr>
          <p:cNvSpPr/>
          <p:nvPr/>
        </p:nvSpPr>
        <p:spPr>
          <a:xfrm>
            <a:off x="6059585" y="4685287"/>
            <a:ext cx="1472752" cy="46152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91394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696" y="629266"/>
            <a:ext cx="2738601" cy="1676603"/>
          </a:xfrm>
        </p:spPr>
        <p:txBody>
          <a:bodyPr>
            <a:normAutofit/>
          </a:bodyPr>
          <a:lstStyle/>
          <a:p>
            <a:r>
              <a:rPr kumimoji="1" lang="ko-KR" altLang="en-US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750790-2CAC-2F4B-83EE-CC7BDEE21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698" y="2195640"/>
            <a:ext cx="2738599" cy="3785419"/>
          </a:xfrm>
        </p:spPr>
        <p:txBody>
          <a:bodyPr>
            <a:normAutofit/>
          </a:bodyPr>
          <a:lstStyle/>
          <a:p>
            <a:r>
              <a:rPr kumimoji="1" lang="en-US" altLang="ko-KR" sz="1600" dirty="0"/>
              <a:t>Basic Reversing</a:t>
            </a:r>
          </a:p>
          <a:p>
            <a:pPr lvl="1"/>
            <a:r>
              <a:rPr kumimoji="1" lang="en-US" altLang="ko-KR" sz="1600" dirty="0" err="1"/>
              <a:t>gdb</a:t>
            </a:r>
            <a:r>
              <a:rPr kumimoji="1" lang="en-US" altLang="ko-KR" sz="1600" dirty="0"/>
              <a:t> &amp; plugins</a:t>
            </a:r>
          </a:p>
          <a:p>
            <a:pPr lvl="1"/>
            <a:r>
              <a:rPr kumimoji="1" lang="en-US" altLang="ko-KR" sz="1600" dirty="0"/>
              <a:t>IDA</a:t>
            </a:r>
          </a:p>
          <a:p>
            <a:r>
              <a:rPr kumimoji="1" lang="en-US" altLang="ko-KR" sz="1600" dirty="0"/>
              <a:t>Command Injection</a:t>
            </a:r>
          </a:p>
          <a:p>
            <a:pPr lvl="1"/>
            <a:r>
              <a:rPr kumimoji="1" lang="en-US" altLang="ko-KR" sz="1300" dirty="0"/>
              <a:t>Basic</a:t>
            </a:r>
          </a:p>
          <a:p>
            <a:pPr lvl="1"/>
            <a:r>
              <a:rPr kumimoji="1" lang="en-US" altLang="ko-KR" sz="1300" dirty="0"/>
              <a:t>Magic Characters</a:t>
            </a:r>
          </a:p>
          <a:p>
            <a:r>
              <a:rPr kumimoji="1" lang="en-US" altLang="ko-KR" sz="1600" dirty="0"/>
              <a:t>Stack BOF</a:t>
            </a:r>
          </a:p>
          <a:p>
            <a:pPr lvl="1"/>
            <a:r>
              <a:rPr kumimoji="1" lang="en-US" altLang="ko-KR" sz="1300" dirty="0"/>
              <a:t>32bit</a:t>
            </a:r>
          </a:p>
          <a:p>
            <a:pPr lvl="1"/>
            <a:r>
              <a:rPr kumimoji="1" lang="en-US" altLang="ko-KR" sz="1300" dirty="0"/>
              <a:t>Basic</a:t>
            </a:r>
          </a:p>
          <a:p>
            <a:pPr lvl="1"/>
            <a:r>
              <a:rPr kumimoji="1" lang="en-US" altLang="ko-KR" sz="1300" dirty="0"/>
              <a:t>Shellcode</a:t>
            </a:r>
          </a:p>
          <a:p>
            <a:pPr lvl="1"/>
            <a:r>
              <a:rPr kumimoji="1" lang="en-US" altLang="ko-KR" sz="1300" dirty="0"/>
              <a:t>Canary</a:t>
            </a:r>
          </a:p>
          <a:p>
            <a:pPr lvl="1"/>
            <a:r>
              <a:rPr kumimoji="1" lang="en-US" altLang="ko-KR" sz="1300" dirty="0"/>
              <a:t>ROP</a:t>
            </a:r>
          </a:p>
          <a:p>
            <a:pPr lvl="1"/>
            <a:r>
              <a:rPr kumimoji="1" lang="en-US" altLang="ko-KR" sz="1300" dirty="0"/>
              <a:t>Return to </a:t>
            </a:r>
            <a:r>
              <a:rPr kumimoji="1" lang="en-US" altLang="ko-KR" sz="1300" dirty="0" err="1"/>
              <a:t>Libc</a:t>
            </a:r>
            <a:endParaRPr kumimoji="1" lang="en-US" altLang="ko-KR" sz="1300" dirty="0"/>
          </a:p>
          <a:p>
            <a:pPr lvl="1"/>
            <a:r>
              <a:rPr kumimoji="1" lang="en-US" altLang="ko-KR" sz="1300" dirty="0"/>
              <a:t>64bit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0678129-E057-C545-B526-F299EDE820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41" r="20821"/>
          <a:stretch/>
        </p:blipFill>
        <p:spPr>
          <a:xfrm>
            <a:off x="3479292" y="10"/>
            <a:ext cx="5664708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1705353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Basic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1A4E09-D2CD-F542-91FB-465784FEF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553125"/>
            <a:ext cx="3862402" cy="411939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CB03129-E1E5-1D48-91C6-016BC1A5B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7455" y="1553125"/>
            <a:ext cx="3289587" cy="411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43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Basic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1A4E09-D2CD-F542-91FB-465784FEF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553125"/>
            <a:ext cx="3862402" cy="411939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6D188C2-99EE-4D43-BF13-2800E141C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7562" y="1553124"/>
            <a:ext cx="3631278" cy="411939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C264FFA-29DF-1C47-B5A5-7A35FBD1AB3B}"/>
              </a:ext>
            </a:extLst>
          </p:cNvPr>
          <p:cNvSpPr/>
          <p:nvPr/>
        </p:nvSpPr>
        <p:spPr>
          <a:xfrm>
            <a:off x="5899092" y="4062201"/>
            <a:ext cx="1472752" cy="364141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915E334-7352-D741-BDDC-DCCA2FC2D8E8}"/>
              </a:ext>
            </a:extLst>
          </p:cNvPr>
          <p:cNvSpPr/>
          <p:nvPr/>
        </p:nvSpPr>
        <p:spPr>
          <a:xfrm>
            <a:off x="6383266" y="2816026"/>
            <a:ext cx="1472752" cy="364141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948614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Basic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1A4E09-D2CD-F542-91FB-465784FEF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553125"/>
            <a:ext cx="3862402" cy="411939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9CDA6C7-04A3-7144-981C-CE98E9B2FE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2837" y="1552579"/>
            <a:ext cx="4142196" cy="260672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04F2E79-FB0B-4742-A604-C2B1FE539D59}"/>
              </a:ext>
            </a:extLst>
          </p:cNvPr>
          <p:cNvSpPr/>
          <p:nvPr/>
        </p:nvSpPr>
        <p:spPr>
          <a:xfrm>
            <a:off x="4959067" y="1706873"/>
            <a:ext cx="2234751" cy="656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91990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Basic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1A4E09-D2CD-F542-91FB-465784FEF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553125"/>
            <a:ext cx="3862402" cy="4119392"/>
          </a:xfrm>
          <a:prstGeom prst="rect">
            <a:avLst/>
          </a:prstGeom>
        </p:spPr>
      </p:pic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485F3098-730F-BC45-96D7-8DF0559C11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922029"/>
              </p:ext>
            </p:extLst>
          </p:nvPr>
        </p:nvGraphicFramePr>
        <p:xfrm>
          <a:off x="5501014" y="1826105"/>
          <a:ext cx="2809507" cy="3573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nic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pw[32]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61776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id[32]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61403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auth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01018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Basic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1A4E09-D2CD-F542-91FB-465784FEF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553125"/>
            <a:ext cx="3862402" cy="4119392"/>
          </a:xfrm>
          <a:prstGeom prst="rect">
            <a:avLst/>
          </a:prstGeom>
        </p:spPr>
      </p:pic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485F3098-730F-BC45-96D7-8DF0559C11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1583529"/>
              </p:ext>
            </p:extLst>
          </p:nvPr>
        </p:nvGraphicFramePr>
        <p:xfrm>
          <a:off x="5501014" y="1826105"/>
          <a:ext cx="2809507" cy="3573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nic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pw[32]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776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id[32]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61403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auth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14435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Basic</a:t>
            </a:r>
            <a:endParaRPr kumimoji="1"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A18B96-29B0-FA41-A560-9883125D79AD}"/>
              </a:ext>
            </a:extLst>
          </p:cNvPr>
          <p:cNvSpPr txBox="1"/>
          <p:nvPr/>
        </p:nvSpPr>
        <p:spPr>
          <a:xfrm>
            <a:off x="3920219" y="2994053"/>
            <a:ext cx="13035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실습</a:t>
            </a:r>
          </a:p>
        </p:txBody>
      </p:sp>
    </p:spTree>
    <p:extLst>
      <p:ext uri="{BB962C8B-B14F-4D97-AF65-F5344CB8AC3E}">
        <p14:creationId xmlns:p14="http://schemas.microsoft.com/office/powerpoint/2010/main" val="16387302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Basic</a:t>
            </a:r>
            <a:endParaRPr kumimoji="1" lang="ko-KR" altLang="en-US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485F3098-730F-BC45-96D7-8DF0559C11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6450466"/>
              </p:ext>
            </p:extLst>
          </p:nvPr>
        </p:nvGraphicFramePr>
        <p:xfrm>
          <a:off x="742897" y="1866565"/>
          <a:ext cx="2809507" cy="3573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nic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pw[32]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776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id[32]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61403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auth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D5849AB4-B9D2-E84E-B912-24E5099A7B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7695182"/>
              </p:ext>
            </p:extLst>
          </p:nvPr>
        </p:nvGraphicFramePr>
        <p:xfrm>
          <a:off x="4491080" y="1866565"/>
          <a:ext cx="2809507" cy="11598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11598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Somewhere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</a:tbl>
          </a:graphicData>
        </a:graphic>
      </p:graphicFrame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0F972BD0-2034-804C-9146-B5A3907EDF8D}"/>
              </a:ext>
            </a:extLst>
          </p:cNvPr>
          <p:cNvCxnSpPr>
            <a:cxnSpLocks/>
          </p:cNvCxnSpPr>
          <p:nvPr/>
        </p:nvCxnSpPr>
        <p:spPr>
          <a:xfrm flipV="1">
            <a:off x="3552404" y="1866565"/>
            <a:ext cx="938676" cy="2575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49582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Basic</a:t>
            </a:r>
            <a:endParaRPr kumimoji="1"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7579AB-4712-524F-BB43-1B17952A2B4D}"/>
              </a:ext>
            </a:extLst>
          </p:cNvPr>
          <p:cNvSpPr txBox="1"/>
          <p:nvPr/>
        </p:nvSpPr>
        <p:spPr>
          <a:xfrm>
            <a:off x="3920219" y="2994053"/>
            <a:ext cx="13035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실습</a:t>
            </a:r>
          </a:p>
        </p:txBody>
      </p:sp>
    </p:spTree>
    <p:extLst>
      <p:ext uri="{BB962C8B-B14F-4D97-AF65-F5344CB8AC3E}">
        <p14:creationId xmlns:p14="http://schemas.microsoft.com/office/powerpoint/2010/main" val="42255740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Shellcode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96BB2C5-047F-1140-8F2D-0239CE6C3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90689"/>
            <a:ext cx="3050057" cy="473788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5828213-AC0E-384F-A668-064CA66E8B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5097" y="1690689"/>
            <a:ext cx="4839880" cy="14261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8499F2E-0F83-034F-AFC2-5E1EA6B05F13}"/>
              </a:ext>
            </a:extLst>
          </p:cNvPr>
          <p:cNvSpPr txBox="1"/>
          <p:nvPr/>
        </p:nvSpPr>
        <p:spPr>
          <a:xfrm>
            <a:off x="4313495" y="4442368"/>
            <a:ext cx="4310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36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숫자로 코드 작성 가능</a:t>
            </a:r>
          </a:p>
        </p:txBody>
      </p:sp>
    </p:spTree>
    <p:extLst>
      <p:ext uri="{BB962C8B-B14F-4D97-AF65-F5344CB8AC3E}">
        <p14:creationId xmlns:p14="http://schemas.microsoft.com/office/powerpoint/2010/main" val="18526644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Shellcode</a:t>
            </a:r>
            <a:endParaRPr kumimoji="1" lang="ko-KR" altLang="en-US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485F3098-730F-BC45-96D7-8DF0559C11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1100049"/>
              </p:ext>
            </p:extLst>
          </p:nvPr>
        </p:nvGraphicFramePr>
        <p:xfrm>
          <a:off x="742897" y="1866565"/>
          <a:ext cx="2809507" cy="3573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nic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pw[32]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776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id[32]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61403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auth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D5849AB4-B9D2-E84E-B912-24E5099A7B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6756059"/>
              </p:ext>
            </p:extLst>
          </p:nvPr>
        </p:nvGraphicFramePr>
        <p:xfrm>
          <a:off x="4102662" y="1866566"/>
          <a:ext cx="2809507" cy="11598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11598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Shellcode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</a:tbl>
          </a:graphicData>
        </a:graphic>
      </p:graphicFrame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D7D9D2ED-18FE-5F47-95E7-BE024C8D12AA}"/>
              </a:ext>
            </a:extLst>
          </p:cNvPr>
          <p:cNvCxnSpPr>
            <a:cxnSpLocks/>
          </p:cNvCxnSpPr>
          <p:nvPr/>
        </p:nvCxnSpPr>
        <p:spPr>
          <a:xfrm flipV="1">
            <a:off x="3552404" y="1866565"/>
            <a:ext cx="550258" cy="2575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4394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en-US" altLang="ko-KR" dirty="0"/>
              <a:t>Basic Reversing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Compile</a:t>
            </a:r>
            <a:endParaRPr kumimoji="1"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F20301A-5726-794A-8FAE-8D2C069446C3}"/>
              </a:ext>
            </a:extLst>
          </p:cNvPr>
          <p:cNvSpPr/>
          <p:nvPr/>
        </p:nvSpPr>
        <p:spPr>
          <a:xfrm>
            <a:off x="827636" y="2608859"/>
            <a:ext cx="3283118" cy="1600438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#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include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&lt;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stdio.h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&gt;</a:t>
            </a:r>
          </a:p>
          <a:p>
            <a:endParaRPr lang="ko-KR" altLang="en-US" sz="1400" dirty="0">
              <a:solidFill>
                <a:schemeClr val="bg1"/>
              </a:solidFill>
              <a:latin typeface="Meslo LG L DZ for Powerline" panose="020B0609030804020204" pitchFamily="49" charset="0"/>
              <a:cs typeface="Meslo LG L DZ for Powerline" panose="020B0609030804020204" pitchFamily="49" charset="0"/>
            </a:endParaRPr>
          </a:p>
          <a:p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int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main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() {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int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a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= 1;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printf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("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Number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: %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d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",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a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);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return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0;</a:t>
            </a:r>
          </a:p>
          <a:p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}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70495E9-99FE-914A-984E-DC340E180807}"/>
              </a:ext>
            </a:extLst>
          </p:cNvPr>
          <p:cNvSpPr txBox="1"/>
          <p:nvPr/>
        </p:nvSpPr>
        <p:spPr>
          <a:xfrm>
            <a:off x="1106080" y="1731697"/>
            <a:ext cx="11611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Code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8E84F35-BE74-4641-B619-1A82B17E2568}"/>
              </a:ext>
            </a:extLst>
          </p:cNvPr>
          <p:cNvSpPr txBox="1"/>
          <p:nvPr/>
        </p:nvSpPr>
        <p:spPr>
          <a:xfrm>
            <a:off x="3437041" y="1731698"/>
            <a:ext cx="20313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Assembly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E8D9848-8DCD-F54A-9E99-2C5BC5252BEE}"/>
              </a:ext>
            </a:extLst>
          </p:cNvPr>
          <p:cNvSpPr txBox="1"/>
          <p:nvPr/>
        </p:nvSpPr>
        <p:spPr>
          <a:xfrm>
            <a:off x="6909303" y="1731697"/>
            <a:ext cx="13997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Binary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C12E1CE8-8640-6C4E-B7D8-39E008452DE6}"/>
              </a:ext>
            </a:extLst>
          </p:cNvPr>
          <p:cNvCxnSpPr>
            <a:stCxn id="22" idx="3"/>
            <a:endCxn id="23" idx="1"/>
          </p:cNvCxnSpPr>
          <p:nvPr/>
        </p:nvCxnSpPr>
        <p:spPr>
          <a:xfrm>
            <a:off x="2267232" y="2024085"/>
            <a:ext cx="116980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AABBEDAA-CD54-6E4C-9955-896D05DC0CED}"/>
              </a:ext>
            </a:extLst>
          </p:cNvPr>
          <p:cNvCxnSpPr>
            <a:cxnSpLocks/>
            <a:stCxn id="23" idx="3"/>
            <a:endCxn id="24" idx="1"/>
          </p:cNvCxnSpPr>
          <p:nvPr/>
        </p:nvCxnSpPr>
        <p:spPr>
          <a:xfrm flipV="1">
            <a:off x="5468367" y="2024085"/>
            <a:ext cx="144093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6CC7F78-2C7F-8C4A-AE6E-653F59FA29DB}"/>
              </a:ext>
            </a:extLst>
          </p:cNvPr>
          <p:cNvSpPr txBox="1"/>
          <p:nvPr/>
        </p:nvSpPr>
        <p:spPr>
          <a:xfrm>
            <a:off x="5571518" y="1561888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일대일대응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44809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Shellcode</a:t>
            </a:r>
            <a:endParaRPr kumimoji="1" lang="ko-KR" altLang="en-US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485F3098-730F-BC45-96D7-8DF0559C11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033505"/>
              </p:ext>
            </p:extLst>
          </p:nvPr>
        </p:nvGraphicFramePr>
        <p:xfrm>
          <a:off x="742897" y="1866565"/>
          <a:ext cx="2809507" cy="3573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19852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Shellcode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08859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Shellcode</a:t>
            </a:r>
            <a:endParaRPr kumimoji="1"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7579AB-4712-524F-BB43-1B17952A2B4D}"/>
              </a:ext>
            </a:extLst>
          </p:cNvPr>
          <p:cNvSpPr txBox="1"/>
          <p:nvPr/>
        </p:nvSpPr>
        <p:spPr>
          <a:xfrm>
            <a:off x="2486334" y="2994053"/>
            <a:ext cx="41713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어떻게 막을까</a:t>
            </a:r>
            <a:r>
              <a:rPr kumimoji="1" lang="en-US" altLang="ko-KR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?</a:t>
            </a:r>
            <a:endParaRPr kumimoji="1" lang="ko-KR" altLang="en-US" sz="48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90715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Shellcode</a:t>
            </a:r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CAE0509-9BCE-044A-8FA4-1EC64D719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7183" y="1788340"/>
            <a:ext cx="4082091" cy="349893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2607093-EC51-4C4E-B890-D94F3B826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976" y="1788340"/>
            <a:ext cx="4192346" cy="3498935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A35CC9E1-B58B-F746-A910-431EEAB839EE}"/>
              </a:ext>
            </a:extLst>
          </p:cNvPr>
          <p:cNvSpPr/>
          <p:nvPr/>
        </p:nvSpPr>
        <p:spPr>
          <a:xfrm>
            <a:off x="1745773" y="1933995"/>
            <a:ext cx="439077" cy="3180171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D2D2FF1-438E-1F4D-B8E3-5ACD145E1F33}"/>
              </a:ext>
            </a:extLst>
          </p:cNvPr>
          <p:cNvSpPr/>
          <p:nvPr/>
        </p:nvSpPr>
        <p:spPr>
          <a:xfrm>
            <a:off x="6195044" y="1947721"/>
            <a:ext cx="439077" cy="3180171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723446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Canary</a:t>
            </a:r>
            <a:endParaRPr kumimoji="1" lang="ko-KR" altLang="en-US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645376AC-7598-7A41-A475-38892C80BB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4806184"/>
              </p:ext>
            </p:extLst>
          </p:nvPr>
        </p:nvGraphicFramePr>
        <p:xfrm>
          <a:off x="742897" y="1898933"/>
          <a:ext cx="2809507" cy="397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nic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pw[32]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61776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id[32]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61403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auth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Canary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97340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B70D743-548C-9C42-B385-1E1582B0123B}"/>
              </a:ext>
            </a:extLst>
          </p:cNvPr>
          <p:cNvSpPr txBox="1"/>
          <p:nvPr/>
        </p:nvSpPr>
        <p:spPr>
          <a:xfrm>
            <a:off x="4861786" y="3083065"/>
            <a:ext cx="31357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800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검증값</a:t>
            </a:r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삽입</a:t>
            </a:r>
          </a:p>
        </p:txBody>
      </p:sp>
    </p:spTree>
    <p:extLst>
      <p:ext uri="{BB962C8B-B14F-4D97-AF65-F5344CB8AC3E}">
        <p14:creationId xmlns:p14="http://schemas.microsoft.com/office/powerpoint/2010/main" val="16386293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Canary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4D876D-571A-CE4C-A59A-6A98E6DFA784}"/>
              </a:ext>
            </a:extLst>
          </p:cNvPr>
          <p:cNvSpPr txBox="1"/>
          <p:nvPr/>
        </p:nvSpPr>
        <p:spPr>
          <a:xfrm>
            <a:off x="2486334" y="2994053"/>
            <a:ext cx="41713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어떻게 뚫을까</a:t>
            </a:r>
            <a:r>
              <a:rPr kumimoji="1" lang="en-US" altLang="ko-KR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?</a:t>
            </a:r>
            <a:endParaRPr kumimoji="1" lang="ko-KR" altLang="en-US" sz="48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26054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Canary</a:t>
            </a:r>
            <a:endParaRPr kumimoji="1" lang="ko-KR" altLang="en-US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645376AC-7598-7A41-A475-38892C80BB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7738171"/>
              </p:ext>
            </p:extLst>
          </p:nvPr>
        </p:nvGraphicFramePr>
        <p:xfrm>
          <a:off x="742897" y="1898933"/>
          <a:ext cx="2809507" cy="397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198334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nic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353495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pw[32]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776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id[32]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61403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auth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Canary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97340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B70D743-548C-9C42-B385-1E1582B0123B}"/>
              </a:ext>
            </a:extLst>
          </p:cNvPr>
          <p:cNvSpPr txBox="1"/>
          <p:nvPr/>
        </p:nvSpPr>
        <p:spPr>
          <a:xfrm>
            <a:off x="3934450" y="3083065"/>
            <a:ext cx="49904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Leak : </a:t>
            </a:r>
            <a:r>
              <a:rPr kumimoji="1" lang="ko-KR" altLang="en-US" sz="4800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검증값</a:t>
            </a:r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 읽기</a:t>
            </a:r>
            <a:endParaRPr kumimoji="1" lang="en-US" altLang="ko-KR" sz="48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02479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2DF97420-5937-F241-AD49-24FC709A7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" y="3540041"/>
            <a:ext cx="7658100" cy="144916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Canary</a:t>
            </a:r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39D3836-ACBE-124B-B441-CD8002F9A6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50" y="1928135"/>
            <a:ext cx="7658100" cy="115853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2126A289-3FE5-5949-80B2-BFB68B48D677}"/>
              </a:ext>
            </a:extLst>
          </p:cNvPr>
          <p:cNvSpPr/>
          <p:nvPr/>
        </p:nvSpPr>
        <p:spPr>
          <a:xfrm flipH="1">
            <a:off x="2233402" y="3795166"/>
            <a:ext cx="1302817" cy="380325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5323055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Canary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4D876D-571A-CE4C-A59A-6A98E6DFA784}"/>
              </a:ext>
            </a:extLst>
          </p:cNvPr>
          <p:cNvSpPr txBox="1"/>
          <p:nvPr/>
        </p:nvSpPr>
        <p:spPr>
          <a:xfrm>
            <a:off x="3160398" y="2994053"/>
            <a:ext cx="28232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Leak </a:t>
            </a:r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실습</a:t>
            </a:r>
          </a:p>
        </p:txBody>
      </p:sp>
    </p:spTree>
    <p:extLst>
      <p:ext uri="{BB962C8B-B14F-4D97-AF65-F5344CB8AC3E}">
        <p14:creationId xmlns:p14="http://schemas.microsoft.com/office/powerpoint/2010/main" val="284486333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Canary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4D876D-571A-CE4C-A59A-6A98E6DFA784}"/>
              </a:ext>
            </a:extLst>
          </p:cNvPr>
          <p:cNvSpPr txBox="1"/>
          <p:nvPr/>
        </p:nvSpPr>
        <p:spPr>
          <a:xfrm>
            <a:off x="2864645" y="2994053"/>
            <a:ext cx="34147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Exploit </a:t>
            </a:r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실습</a:t>
            </a:r>
          </a:p>
        </p:txBody>
      </p:sp>
    </p:spTree>
    <p:extLst>
      <p:ext uri="{BB962C8B-B14F-4D97-AF65-F5344CB8AC3E}">
        <p14:creationId xmlns:p14="http://schemas.microsoft.com/office/powerpoint/2010/main" val="40156188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ROP</a:t>
            </a:r>
            <a:endParaRPr kumimoji="1"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27EB1A-5899-A841-A4F4-98E44C7235EA}"/>
              </a:ext>
            </a:extLst>
          </p:cNvPr>
          <p:cNvSpPr txBox="1"/>
          <p:nvPr/>
        </p:nvSpPr>
        <p:spPr>
          <a:xfrm>
            <a:off x="628650" y="1772156"/>
            <a:ext cx="3446777" cy="8833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Return Oriented Programming</a:t>
            </a:r>
          </a:p>
          <a:p>
            <a:pPr>
              <a:lnSpc>
                <a:spcPct val="150000"/>
              </a:lnSpc>
            </a:pPr>
            <a:r>
              <a:rPr kumimoji="1" lang="ko-KR" altLang="en-US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원하는 코드 실행 가능</a:t>
            </a:r>
          </a:p>
        </p:txBody>
      </p:sp>
    </p:spTree>
    <p:extLst>
      <p:ext uri="{BB962C8B-B14F-4D97-AF65-F5344CB8AC3E}">
        <p14:creationId xmlns:p14="http://schemas.microsoft.com/office/powerpoint/2010/main" val="1730658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en-US" altLang="ko-KR" dirty="0"/>
              <a:t>Basic Reversing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Compile</a:t>
            </a:r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40FEB7-37D6-D74B-BFDD-5A5559893882}"/>
              </a:ext>
            </a:extLst>
          </p:cNvPr>
          <p:cNvSpPr txBox="1"/>
          <p:nvPr/>
        </p:nvSpPr>
        <p:spPr>
          <a:xfrm>
            <a:off x="1106080" y="1731697"/>
            <a:ext cx="11611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Code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C14B1-D563-D146-B965-2A7067A58A97}"/>
              </a:ext>
            </a:extLst>
          </p:cNvPr>
          <p:cNvSpPr txBox="1"/>
          <p:nvPr/>
        </p:nvSpPr>
        <p:spPr>
          <a:xfrm>
            <a:off x="3437041" y="1731698"/>
            <a:ext cx="20313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Assembly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C424D6-4927-7643-95B4-4FF7111B54F4}"/>
              </a:ext>
            </a:extLst>
          </p:cNvPr>
          <p:cNvSpPr txBox="1"/>
          <p:nvPr/>
        </p:nvSpPr>
        <p:spPr>
          <a:xfrm>
            <a:off x="6909303" y="1731697"/>
            <a:ext cx="13997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Binary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D3BC29E8-CE56-D14D-A12E-A80116BB1114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267232" y="2024085"/>
            <a:ext cx="116980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48629FE4-38F0-5344-AB4C-323743206D5C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68367" y="2024085"/>
            <a:ext cx="144093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C1C2E6F-F384-C244-9831-7FEA3726FF70}"/>
              </a:ext>
            </a:extLst>
          </p:cNvPr>
          <p:cNvSpPr txBox="1"/>
          <p:nvPr/>
        </p:nvSpPr>
        <p:spPr>
          <a:xfrm>
            <a:off x="5571518" y="1561888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일대일대응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4FA75D9-EA7D-1843-8981-67180CF44847}"/>
              </a:ext>
            </a:extLst>
          </p:cNvPr>
          <p:cNvSpPr/>
          <p:nvPr/>
        </p:nvSpPr>
        <p:spPr>
          <a:xfrm>
            <a:off x="1945880" y="2525423"/>
            <a:ext cx="5013647" cy="3785652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Dump of assembler code for function main: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0x0804840b &lt;+0&gt;:  lea 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ecx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,[esp+0x4]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0x0804840f &lt;+4&gt;:  and    esp,0xfffffff0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0x08048412 &lt;+7&gt;:  push   DWORD PTR [ecx-0x4]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0x08048415 &lt;+10&gt;: push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ebp</a:t>
            </a:r>
            <a:endParaRPr lang="en" altLang="ko-KR" sz="1200" dirty="0">
              <a:solidFill>
                <a:schemeClr val="bg1"/>
              </a:solidFill>
              <a:latin typeface="Meslo LG L DZ for Powerline" panose="020B0609030804020204" pitchFamily="49" charset="0"/>
              <a:ea typeface="Meslo LG L DZ for Powerline" panose="020B0609030804020204" pitchFamily="49" charset="0"/>
              <a:cs typeface="Meslo LG L DZ for Powerline" panose="020B0609030804020204" pitchFamily="49" charset="0"/>
            </a:endParaRP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0x08048416 &lt;+11&gt;: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mov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ebp,esp</a:t>
            </a:r>
            <a:endParaRPr lang="en" altLang="ko-KR" sz="1200" dirty="0">
              <a:solidFill>
                <a:schemeClr val="bg1"/>
              </a:solidFill>
              <a:latin typeface="Meslo LG L DZ for Powerline" panose="020B0609030804020204" pitchFamily="49" charset="0"/>
              <a:ea typeface="Meslo LG L DZ for Powerline" panose="020B0609030804020204" pitchFamily="49" charset="0"/>
              <a:cs typeface="Meslo LG L DZ for Powerline" panose="020B0609030804020204" pitchFamily="49" charset="0"/>
            </a:endParaRP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0x08048418 &lt;+13&gt;: push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ecx</a:t>
            </a:r>
            <a:endParaRPr lang="en" altLang="ko-KR" sz="1200" dirty="0">
              <a:solidFill>
                <a:schemeClr val="bg1"/>
              </a:solidFill>
              <a:latin typeface="Meslo LG L DZ for Powerline" panose="020B0609030804020204" pitchFamily="49" charset="0"/>
              <a:ea typeface="Meslo LG L DZ for Powerline" panose="020B0609030804020204" pitchFamily="49" charset="0"/>
              <a:cs typeface="Meslo LG L DZ for Powerline" panose="020B0609030804020204" pitchFamily="49" charset="0"/>
            </a:endParaRP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0x08048419 &lt;+14&gt;: sub    esp,0x14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0x0804841c &lt;+17&gt;: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mov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   DWORD PTR [ebp-0xc],0x1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0x08048423 &lt;+24&gt;: sub    esp,0x8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0x08048426 &lt;+27&gt;: push   DWORD PTR [ebp-0xc]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0x08048429 &lt;+30&gt;: push   0x80484d0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0x0804842e &lt;+35&gt;: call   0x80482e0 &lt;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printf@plt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&gt;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0x08048433 &lt;+40&gt;: add    esp,0x10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0x08048436 &lt;+43&gt;: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mov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   eax,0x0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0x0804843b &lt;+48&gt;: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mov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ecx,DWORD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 PTR [ebp-0x4]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0x0804843e &lt;+51&gt;: leave  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0x0804843f &lt;+52&gt;: lea 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esp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,[ecx-0x4]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0x08048442 &lt;+55&gt;: ret    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End of assembler dump.</a:t>
            </a:r>
          </a:p>
        </p:txBody>
      </p:sp>
    </p:spTree>
    <p:extLst>
      <p:ext uri="{BB962C8B-B14F-4D97-AF65-F5344CB8AC3E}">
        <p14:creationId xmlns:p14="http://schemas.microsoft.com/office/powerpoint/2010/main" val="392781259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576301BD-ECC1-FB44-99E1-F080AADF291C}"/>
              </a:ext>
            </a:extLst>
          </p:cNvPr>
          <p:cNvSpPr/>
          <p:nvPr/>
        </p:nvSpPr>
        <p:spPr>
          <a:xfrm>
            <a:off x="4199944" y="2913021"/>
            <a:ext cx="744114" cy="83099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kumimoji="1" lang="ko-KR" altLang="en-US" sz="4800" dirty="0">
                <a:latin typeface="NanumSquareRound Regular" panose="020B0600000101010101" pitchFamily="34" charset="-127"/>
                <a:ea typeface="NanumSquareRound Regular" panose="020B0600000101010101" pitchFamily="34" charset="-127"/>
              </a:rPr>
              <a:t>끝</a:t>
            </a:r>
            <a:endParaRPr lang="ko-KR" altLang="en-US" sz="4800" dirty="0">
              <a:latin typeface="NanumSquareRound Regular" panose="020B0600000101010101" pitchFamily="34" charset="-127"/>
              <a:ea typeface="NanumSquareRound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963625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64bit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DF64DBF-4E5C-E44F-8182-A37BA853A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49" y="1690689"/>
            <a:ext cx="7873997" cy="342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35844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64bit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DF64DBF-4E5C-E44F-8182-A37BA853A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09770"/>
            <a:ext cx="4736369" cy="20592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4A1096-5719-DA47-A1E0-8BFA50F1717B}"/>
              </a:ext>
            </a:extLst>
          </p:cNvPr>
          <p:cNvSpPr txBox="1"/>
          <p:nvPr/>
        </p:nvSpPr>
        <p:spPr>
          <a:xfrm>
            <a:off x="628650" y="4036542"/>
            <a:ext cx="120667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RDI : 0x1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RSI : 0x2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RDX : 0x3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RCX : 0x4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R8 : 0x5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R9 : 0x6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BDC5C649-E585-CD45-8DDA-E03D46D93A9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555512" y="4996772"/>
          <a:ext cx="2809507" cy="7940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7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233CA4CF-3C26-4649-B36B-73D54E5A8D37}"/>
              </a:ext>
            </a:extLst>
          </p:cNvPr>
          <p:cNvSpPr/>
          <p:nvPr/>
        </p:nvSpPr>
        <p:spPr>
          <a:xfrm>
            <a:off x="2905040" y="1781325"/>
            <a:ext cx="1335187" cy="1625422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3776783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64bit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DF64DBF-4E5C-E44F-8182-A37BA853A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09770"/>
            <a:ext cx="4736369" cy="20592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4A1096-5719-DA47-A1E0-8BFA50F1717B}"/>
              </a:ext>
            </a:extLst>
          </p:cNvPr>
          <p:cNvSpPr txBox="1"/>
          <p:nvPr/>
        </p:nvSpPr>
        <p:spPr>
          <a:xfrm>
            <a:off x="628650" y="4036542"/>
            <a:ext cx="120667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RDI : 0x1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RSI : 0x2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RDX : 0x3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RCX : 0x4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R8 : 0x5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R9 : 0x6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BDC5C649-E585-CD45-8DDA-E03D46D93A9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555512" y="4202676"/>
          <a:ext cx="2809507" cy="15881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7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581ED2E8-C28C-9549-9207-88B79FBE50D6}"/>
              </a:ext>
            </a:extLst>
          </p:cNvPr>
          <p:cNvSpPr/>
          <p:nvPr/>
        </p:nvSpPr>
        <p:spPr>
          <a:xfrm>
            <a:off x="2798518" y="3353472"/>
            <a:ext cx="2459979" cy="315589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0541866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64bit</a:t>
            </a:r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5A03AE5-A895-664E-A5CC-142F0E051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082" y="1505118"/>
            <a:ext cx="3909918" cy="50615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8284A8-2FBF-7C4E-B4DD-98B7A029BB8C}"/>
              </a:ext>
            </a:extLst>
          </p:cNvPr>
          <p:cNvSpPr txBox="1"/>
          <p:nvPr/>
        </p:nvSpPr>
        <p:spPr>
          <a:xfrm>
            <a:off x="5337602" y="4630350"/>
            <a:ext cx="120667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RDI : 0x1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RSI : 0x2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RDX : 0x3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RCX : 0x4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R8 : 0x5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R9 : 0x6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5004BB10-D6DC-3D46-90E9-BD105BFCFF2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355357" y="1505118"/>
          <a:ext cx="2809507" cy="19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func7 Local Area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7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458881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64bit</a:t>
            </a:r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5A03AE5-A895-664E-A5CC-142F0E051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082" y="1505118"/>
            <a:ext cx="3909918" cy="50615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8284A8-2FBF-7C4E-B4DD-98B7A029BB8C}"/>
              </a:ext>
            </a:extLst>
          </p:cNvPr>
          <p:cNvSpPr txBox="1"/>
          <p:nvPr/>
        </p:nvSpPr>
        <p:spPr>
          <a:xfrm>
            <a:off x="5337602" y="4630350"/>
            <a:ext cx="120667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RDI : 0x1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RSI : 0x2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RDX : 0x3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RCX : 0x4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R8 : 0x5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R9 : 0x6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5004BB10-D6DC-3D46-90E9-BD105BFCFF2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355357" y="1505118"/>
          <a:ext cx="2809507" cy="19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1, 2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5, 6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4, 3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2, 1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5EF98D16-E3E3-4343-A139-B1FB7448461C}"/>
              </a:ext>
            </a:extLst>
          </p:cNvPr>
          <p:cNvSpPr/>
          <p:nvPr/>
        </p:nvSpPr>
        <p:spPr>
          <a:xfrm>
            <a:off x="2338597" y="2283031"/>
            <a:ext cx="2071562" cy="1042796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8061817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64bit</a:t>
            </a:r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5A03AE5-A895-664E-A5CC-142F0E051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082" y="1505118"/>
            <a:ext cx="3909918" cy="50615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8284A8-2FBF-7C4E-B4DD-98B7A029BB8C}"/>
              </a:ext>
            </a:extLst>
          </p:cNvPr>
          <p:cNvSpPr txBox="1"/>
          <p:nvPr/>
        </p:nvSpPr>
        <p:spPr>
          <a:xfrm>
            <a:off x="5337602" y="4630350"/>
            <a:ext cx="269977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RDI : “func7 : %d %d …”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RSI : 0x1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RDX : 0x2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RCX : 0x3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R8 : 0x4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R9 : 0x5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5004BB10-D6DC-3D46-90E9-BD105BFCFF2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355357" y="1505118"/>
          <a:ext cx="2809507" cy="19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6, 7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6, 5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4, 3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2, 1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5EF98D16-E3E3-4343-A139-B1FB7448461C}"/>
              </a:ext>
            </a:extLst>
          </p:cNvPr>
          <p:cNvSpPr/>
          <p:nvPr/>
        </p:nvSpPr>
        <p:spPr>
          <a:xfrm>
            <a:off x="2346689" y="3262167"/>
            <a:ext cx="2071562" cy="236989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4386736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64bit</a:t>
            </a:r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5A03AE5-A895-664E-A5CC-142F0E051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082" y="1505118"/>
            <a:ext cx="3909918" cy="50615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8284A8-2FBF-7C4E-B4DD-98B7A029BB8C}"/>
              </a:ext>
            </a:extLst>
          </p:cNvPr>
          <p:cNvSpPr txBox="1"/>
          <p:nvPr/>
        </p:nvSpPr>
        <p:spPr>
          <a:xfrm>
            <a:off x="5337602" y="4630350"/>
            <a:ext cx="269977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RDI : “func7 : %d %d …”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RSI : 0x1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RDX : 0x2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RCX : 0x3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R8 : 0x4</a:t>
            </a:r>
          </a:p>
          <a:p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R9 : 0x5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5004BB10-D6DC-3D46-90E9-BD105BFCFF2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355357" y="1505118"/>
          <a:ext cx="2809507" cy="27793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9507">
                  <a:extLst>
                    <a:ext uri="{9D8B030D-6E8A-4147-A177-3AD203B41FA5}">
                      <a16:colId xmlns:a16="http://schemas.microsoft.com/office/drawing/2014/main" val="2407616978"/>
                    </a:ext>
                  </a:extLst>
                </a:gridCol>
              </a:tblGrid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Return Address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444064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Saved Frame Pointer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477193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6, 7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7729823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6, 5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907150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4, 3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3097938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2, 1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524082"/>
                  </a:ext>
                </a:extLst>
              </a:tr>
              <a:tr h="3970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NanumSquareRound" panose="020B0600000101010101" pitchFamily="34" charset="-127"/>
                          <a:ea typeface="NanumSquareRound" panose="020B0600000101010101" pitchFamily="34" charset="-127"/>
                        </a:rPr>
                        <a:t>…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NanumSquareRound" panose="020B0600000101010101" pitchFamily="34" charset="-127"/>
                        <a:ea typeface="NanumSquareRound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722178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5EF98D16-E3E3-4343-A139-B1FB7448461C}"/>
              </a:ext>
            </a:extLst>
          </p:cNvPr>
          <p:cNvSpPr/>
          <p:nvPr/>
        </p:nvSpPr>
        <p:spPr>
          <a:xfrm>
            <a:off x="2338597" y="5507513"/>
            <a:ext cx="2071562" cy="291314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0696634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BDB21-A8F9-CE43-A6AB-F9A8C56B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Stack BOF : 64bit</a:t>
            </a:r>
            <a:endParaRPr kumimoji="1"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C837E0-3501-204A-ADE8-971734E3F477}"/>
              </a:ext>
            </a:extLst>
          </p:cNvPr>
          <p:cNvSpPr txBox="1"/>
          <p:nvPr/>
        </p:nvSpPr>
        <p:spPr>
          <a:xfrm>
            <a:off x="3920219" y="2670373"/>
            <a:ext cx="13035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8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실습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B154D3-874B-9847-BC21-C5D3EE102083}"/>
              </a:ext>
            </a:extLst>
          </p:cNvPr>
          <p:cNvSpPr txBox="1"/>
          <p:nvPr/>
        </p:nvSpPr>
        <p:spPr>
          <a:xfrm>
            <a:off x="1858757" y="3501370"/>
            <a:ext cx="5426486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ko-KR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64</a:t>
            </a:r>
            <a:r>
              <a:rPr kumimoji="1" lang="ko-KR" altLang="en-US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비트에서는 함수 인자 전달을 어떻게 하는지 알아보자</a:t>
            </a:r>
            <a:endParaRPr kumimoji="1" lang="en-US" altLang="ko-KR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1356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en-US" altLang="ko-KR" dirty="0"/>
              <a:t>Basic Reversing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Compile</a:t>
            </a:r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40FEB7-37D6-D74B-BFDD-5A5559893882}"/>
              </a:ext>
            </a:extLst>
          </p:cNvPr>
          <p:cNvSpPr txBox="1"/>
          <p:nvPr/>
        </p:nvSpPr>
        <p:spPr>
          <a:xfrm>
            <a:off x="1106080" y="1731697"/>
            <a:ext cx="11611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Code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C14B1-D563-D146-B965-2A7067A58A97}"/>
              </a:ext>
            </a:extLst>
          </p:cNvPr>
          <p:cNvSpPr txBox="1"/>
          <p:nvPr/>
        </p:nvSpPr>
        <p:spPr>
          <a:xfrm>
            <a:off x="3437041" y="1731698"/>
            <a:ext cx="20313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Assembly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C424D6-4927-7643-95B4-4FF7111B54F4}"/>
              </a:ext>
            </a:extLst>
          </p:cNvPr>
          <p:cNvSpPr txBox="1"/>
          <p:nvPr/>
        </p:nvSpPr>
        <p:spPr>
          <a:xfrm>
            <a:off x="6909303" y="1731697"/>
            <a:ext cx="13997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Binary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D3BC29E8-CE56-D14D-A12E-A80116BB1114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267232" y="2024085"/>
            <a:ext cx="116980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48629FE4-38F0-5344-AB4C-323743206D5C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68367" y="2024085"/>
            <a:ext cx="144093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C1C2E6F-F384-C244-9831-7FEA3726FF70}"/>
              </a:ext>
            </a:extLst>
          </p:cNvPr>
          <p:cNvSpPr txBox="1"/>
          <p:nvPr/>
        </p:nvSpPr>
        <p:spPr>
          <a:xfrm>
            <a:off x="5571518" y="1561888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일대일대응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4B33F8D-D6F0-994A-ADB1-AF9EB8EEB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423" y="2409336"/>
            <a:ext cx="3963623" cy="4344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6401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en-US" altLang="ko-KR" dirty="0"/>
              <a:t>Basic Reversing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Reversing</a:t>
            </a:r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40FEB7-37D6-D74B-BFDD-5A5559893882}"/>
              </a:ext>
            </a:extLst>
          </p:cNvPr>
          <p:cNvSpPr txBox="1"/>
          <p:nvPr/>
        </p:nvSpPr>
        <p:spPr>
          <a:xfrm>
            <a:off x="1106080" y="1731697"/>
            <a:ext cx="11611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Code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C14B1-D563-D146-B965-2A7067A58A97}"/>
              </a:ext>
            </a:extLst>
          </p:cNvPr>
          <p:cNvSpPr txBox="1"/>
          <p:nvPr/>
        </p:nvSpPr>
        <p:spPr>
          <a:xfrm>
            <a:off x="3437041" y="1731698"/>
            <a:ext cx="20313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Assembly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C424D6-4927-7643-95B4-4FF7111B54F4}"/>
              </a:ext>
            </a:extLst>
          </p:cNvPr>
          <p:cNvSpPr txBox="1"/>
          <p:nvPr/>
        </p:nvSpPr>
        <p:spPr>
          <a:xfrm>
            <a:off x="6909303" y="1731697"/>
            <a:ext cx="13997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Binary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D3BC29E8-CE56-D14D-A12E-A80116BB1114}"/>
              </a:ext>
            </a:extLst>
          </p:cNvPr>
          <p:cNvCxnSpPr>
            <a:cxnSpLocks/>
            <a:stCxn id="5" idx="1"/>
            <a:endCxn id="4" idx="3"/>
          </p:cNvCxnSpPr>
          <p:nvPr/>
        </p:nvCxnSpPr>
        <p:spPr>
          <a:xfrm flipH="1" flipV="1">
            <a:off x="2267232" y="2024085"/>
            <a:ext cx="116980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48629FE4-38F0-5344-AB4C-323743206D5C}"/>
              </a:ext>
            </a:extLst>
          </p:cNvPr>
          <p:cNvCxnSpPr>
            <a:cxnSpLocks/>
            <a:stCxn id="6" idx="1"/>
            <a:endCxn id="5" idx="3"/>
          </p:cNvCxnSpPr>
          <p:nvPr/>
        </p:nvCxnSpPr>
        <p:spPr>
          <a:xfrm flipH="1">
            <a:off x="5468367" y="2024085"/>
            <a:ext cx="144093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C1C2E6F-F384-C244-9831-7FEA3726FF70}"/>
              </a:ext>
            </a:extLst>
          </p:cNvPr>
          <p:cNvSpPr txBox="1"/>
          <p:nvPr/>
        </p:nvSpPr>
        <p:spPr>
          <a:xfrm>
            <a:off x="5571518" y="1561888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일대일대응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4B33F8D-D6F0-994A-ADB1-AF9EB8EEB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423" y="2409336"/>
            <a:ext cx="3963623" cy="4344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875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en-US" altLang="ko-KR" dirty="0"/>
              <a:t>Basic Reversing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Reversing</a:t>
            </a:r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40FEB7-37D6-D74B-BFDD-5A5559893882}"/>
              </a:ext>
            </a:extLst>
          </p:cNvPr>
          <p:cNvSpPr txBox="1"/>
          <p:nvPr/>
        </p:nvSpPr>
        <p:spPr>
          <a:xfrm>
            <a:off x="1106080" y="1731697"/>
            <a:ext cx="11611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Code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C14B1-D563-D146-B965-2A7067A58A97}"/>
              </a:ext>
            </a:extLst>
          </p:cNvPr>
          <p:cNvSpPr txBox="1"/>
          <p:nvPr/>
        </p:nvSpPr>
        <p:spPr>
          <a:xfrm>
            <a:off x="3437041" y="1731698"/>
            <a:ext cx="20313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Assembly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C424D6-4927-7643-95B4-4FF7111B54F4}"/>
              </a:ext>
            </a:extLst>
          </p:cNvPr>
          <p:cNvSpPr txBox="1"/>
          <p:nvPr/>
        </p:nvSpPr>
        <p:spPr>
          <a:xfrm>
            <a:off x="6909303" y="1731697"/>
            <a:ext cx="13997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Binary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D3BC29E8-CE56-D14D-A12E-A80116BB1114}"/>
              </a:ext>
            </a:extLst>
          </p:cNvPr>
          <p:cNvCxnSpPr>
            <a:cxnSpLocks/>
            <a:stCxn id="5" idx="1"/>
            <a:endCxn id="4" idx="3"/>
          </p:cNvCxnSpPr>
          <p:nvPr/>
        </p:nvCxnSpPr>
        <p:spPr>
          <a:xfrm flipH="1" flipV="1">
            <a:off x="2267232" y="2024085"/>
            <a:ext cx="116980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48629FE4-38F0-5344-AB4C-323743206D5C}"/>
              </a:ext>
            </a:extLst>
          </p:cNvPr>
          <p:cNvCxnSpPr>
            <a:cxnSpLocks/>
            <a:stCxn id="6" idx="1"/>
            <a:endCxn id="5" idx="3"/>
          </p:cNvCxnSpPr>
          <p:nvPr/>
        </p:nvCxnSpPr>
        <p:spPr>
          <a:xfrm flipH="1">
            <a:off x="5468367" y="2024085"/>
            <a:ext cx="144093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C1C2E6F-F384-C244-9831-7FEA3726FF70}"/>
              </a:ext>
            </a:extLst>
          </p:cNvPr>
          <p:cNvSpPr txBox="1"/>
          <p:nvPr/>
        </p:nvSpPr>
        <p:spPr>
          <a:xfrm>
            <a:off x="5571518" y="1561888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일대일대응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B2B899-B335-B549-852A-4DA2C6380A36}"/>
              </a:ext>
            </a:extLst>
          </p:cNvPr>
          <p:cNvSpPr/>
          <p:nvPr/>
        </p:nvSpPr>
        <p:spPr>
          <a:xfrm>
            <a:off x="1945880" y="2525423"/>
            <a:ext cx="5013647" cy="3785652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Dump of assembler code for function main: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0x0804840b &lt;+0&gt;:  lea 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ecx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,[esp+0x4]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0x0804840f &lt;+4&gt;:  and    esp,0xfffffff0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0x08048412 &lt;+7&gt;:  push   DWORD PTR [ecx-0x4]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0x08048415 &lt;+10&gt;: push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ebp</a:t>
            </a:r>
            <a:endParaRPr lang="en" altLang="ko-KR" sz="1200" dirty="0">
              <a:solidFill>
                <a:schemeClr val="bg1"/>
              </a:solidFill>
              <a:latin typeface="Meslo LG L DZ for Powerline" panose="020B0609030804020204" pitchFamily="49" charset="0"/>
              <a:ea typeface="Meslo LG L DZ for Powerline" panose="020B0609030804020204" pitchFamily="49" charset="0"/>
              <a:cs typeface="Meslo LG L DZ for Powerline" panose="020B0609030804020204" pitchFamily="49" charset="0"/>
            </a:endParaRP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0x08048416 &lt;+11&gt;: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mov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ebp,esp</a:t>
            </a:r>
            <a:endParaRPr lang="en" altLang="ko-KR" sz="1200" dirty="0">
              <a:solidFill>
                <a:schemeClr val="bg1"/>
              </a:solidFill>
              <a:latin typeface="Meslo LG L DZ for Powerline" panose="020B0609030804020204" pitchFamily="49" charset="0"/>
              <a:ea typeface="Meslo LG L DZ for Powerline" panose="020B0609030804020204" pitchFamily="49" charset="0"/>
              <a:cs typeface="Meslo LG L DZ for Powerline" panose="020B0609030804020204" pitchFamily="49" charset="0"/>
            </a:endParaRP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0x08048418 &lt;+13&gt;: push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ecx</a:t>
            </a:r>
            <a:endParaRPr lang="en" altLang="ko-KR" sz="1200" dirty="0">
              <a:solidFill>
                <a:schemeClr val="bg1"/>
              </a:solidFill>
              <a:latin typeface="Meslo LG L DZ for Powerline" panose="020B0609030804020204" pitchFamily="49" charset="0"/>
              <a:ea typeface="Meslo LG L DZ for Powerline" panose="020B0609030804020204" pitchFamily="49" charset="0"/>
              <a:cs typeface="Meslo LG L DZ for Powerline" panose="020B0609030804020204" pitchFamily="49" charset="0"/>
            </a:endParaRP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0x08048419 &lt;+14&gt;: sub    esp,0x14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0x0804841c &lt;+17&gt;: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mov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   DWORD PTR [ebp-0xc],0x1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0x08048423 &lt;+24&gt;: sub    esp,0x8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0x08048426 &lt;+27&gt;: push   DWORD PTR [ebp-0xc]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0x08048429 &lt;+30&gt;: push   0x80484d0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0x0804842e &lt;+35&gt;: call   0x80482e0 &lt;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printf@plt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&gt;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0x08048433 &lt;+40&gt;: add    esp,0x10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0x08048436 &lt;+43&gt;: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mov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   eax,0x0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0x0804843b &lt;+48&gt;: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mov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ecx,DWORD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 PTR [ebp-0x4]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0x0804843e &lt;+51&gt;: leave  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0x0804843f &lt;+52&gt;: lea    </a:t>
            </a:r>
            <a:r>
              <a:rPr lang="en" altLang="ko-KR" sz="1200" dirty="0" err="1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esp</a:t>
            </a:r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,[ecx-0x4]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   0x08048442 &lt;+55&gt;: ret    </a:t>
            </a:r>
          </a:p>
          <a:p>
            <a:r>
              <a:rPr lang="en" altLang="ko-KR" sz="1200" dirty="0">
                <a:solidFill>
                  <a:schemeClr val="bg1"/>
                </a:solidFill>
                <a:latin typeface="Meslo LG L DZ for Powerline" panose="020B0609030804020204" pitchFamily="49" charset="0"/>
                <a:ea typeface="Meslo LG L DZ for Powerline" panose="020B0609030804020204" pitchFamily="49" charset="0"/>
                <a:cs typeface="Meslo LG L DZ for Powerline" panose="020B0609030804020204" pitchFamily="49" charset="0"/>
              </a:rPr>
              <a:t>End of assembler dump.</a:t>
            </a:r>
          </a:p>
        </p:txBody>
      </p:sp>
    </p:spTree>
    <p:extLst>
      <p:ext uri="{BB962C8B-B14F-4D97-AF65-F5344CB8AC3E}">
        <p14:creationId xmlns:p14="http://schemas.microsoft.com/office/powerpoint/2010/main" val="1866393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0BD1-336D-D141-BC7D-79E792D5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en-US" altLang="ko-KR" dirty="0"/>
              <a:t>Basic Reversing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Reversing</a:t>
            </a:r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40FEB7-37D6-D74B-BFDD-5A5559893882}"/>
              </a:ext>
            </a:extLst>
          </p:cNvPr>
          <p:cNvSpPr txBox="1"/>
          <p:nvPr/>
        </p:nvSpPr>
        <p:spPr>
          <a:xfrm>
            <a:off x="1106080" y="1731697"/>
            <a:ext cx="11611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Code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C14B1-D563-D146-B965-2A7067A58A97}"/>
              </a:ext>
            </a:extLst>
          </p:cNvPr>
          <p:cNvSpPr txBox="1"/>
          <p:nvPr/>
        </p:nvSpPr>
        <p:spPr>
          <a:xfrm>
            <a:off x="3437041" y="1731698"/>
            <a:ext cx="20313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Assembly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C424D6-4927-7643-95B4-4FF7111B54F4}"/>
              </a:ext>
            </a:extLst>
          </p:cNvPr>
          <p:cNvSpPr txBox="1"/>
          <p:nvPr/>
        </p:nvSpPr>
        <p:spPr>
          <a:xfrm>
            <a:off x="6909303" y="1731697"/>
            <a:ext cx="13997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>
                <a:latin typeface="NanumSquareRound" panose="020B0600000101010101" pitchFamily="34" charset="-127"/>
                <a:ea typeface="NanumSquareRound" panose="020B0600000101010101" pitchFamily="34" charset="-127"/>
              </a:rPr>
              <a:t>Binary</a:t>
            </a:r>
            <a:endParaRPr kumimoji="1" lang="ko-KR" altLang="en-US" sz="3200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D3BC29E8-CE56-D14D-A12E-A80116BB1114}"/>
              </a:ext>
            </a:extLst>
          </p:cNvPr>
          <p:cNvCxnSpPr>
            <a:cxnSpLocks/>
            <a:stCxn id="5" idx="1"/>
            <a:endCxn id="4" idx="3"/>
          </p:cNvCxnSpPr>
          <p:nvPr/>
        </p:nvCxnSpPr>
        <p:spPr>
          <a:xfrm flipH="1" flipV="1">
            <a:off x="2267232" y="2024085"/>
            <a:ext cx="116980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48629FE4-38F0-5344-AB4C-323743206D5C}"/>
              </a:ext>
            </a:extLst>
          </p:cNvPr>
          <p:cNvCxnSpPr>
            <a:cxnSpLocks/>
            <a:stCxn id="6" idx="1"/>
            <a:endCxn id="5" idx="3"/>
          </p:cNvCxnSpPr>
          <p:nvPr/>
        </p:nvCxnSpPr>
        <p:spPr>
          <a:xfrm flipH="1">
            <a:off x="5468367" y="2024085"/>
            <a:ext cx="144093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C1C2E6F-F384-C244-9831-7FEA3726FF70}"/>
              </a:ext>
            </a:extLst>
          </p:cNvPr>
          <p:cNvSpPr txBox="1"/>
          <p:nvPr/>
        </p:nvSpPr>
        <p:spPr>
          <a:xfrm>
            <a:off x="5571518" y="1561888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 err="1">
                <a:latin typeface="NanumSquareRound" panose="020B0600000101010101" pitchFamily="34" charset="-127"/>
                <a:ea typeface="NanumSquareRound" panose="020B0600000101010101" pitchFamily="34" charset="-127"/>
              </a:rPr>
              <a:t>일대일대응</a:t>
            </a:r>
            <a:endParaRPr kumimoji="1" lang="ko-KR" altLang="en-US" dirty="0">
              <a:latin typeface="NanumSquareRound" panose="020B0600000101010101" pitchFamily="34" charset="-127"/>
              <a:ea typeface="NanumSquareRound" panose="020B0600000101010101" pitchFamily="34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588475F-7DFF-4D4E-9BF8-3BCD38BDBA5E}"/>
              </a:ext>
            </a:extLst>
          </p:cNvPr>
          <p:cNvSpPr/>
          <p:nvPr/>
        </p:nvSpPr>
        <p:spPr>
          <a:xfrm>
            <a:off x="827636" y="2608859"/>
            <a:ext cx="3283118" cy="1600438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#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include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&lt;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stdio.h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&gt;</a:t>
            </a:r>
          </a:p>
          <a:p>
            <a:endParaRPr lang="ko-KR" altLang="en-US" sz="1400" dirty="0">
              <a:solidFill>
                <a:schemeClr val="bg1"/>
              </a:solidFill>
              <a:latin typeface="Meslo LG L DZ for Powerline" panose="020B0609030804020204" pitchFamily="49" charset="0"/>
              <a:cs typeface="Meslo LG L DZ for Powerline" panose="020B0609030804020204" pitchFamily="49" charset="0"/>
            </a:endParaRPr>
          </a:p>
          <a:p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int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main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() {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int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a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= 1;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printf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("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Number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: %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d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",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a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);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 </a:t>
            </a:r>
            <a:r>
              <a:rPr lang="ko-KR" altLang="en-US" sz="1400" dirty="0" err="1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return</a:t>
            </a:r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 0;</a:t>
            </a:r>
          </a:p>
          <a:p>
            <a:r>
              <a:rPr lang="ko-KR" altLang="en-US" sz="1400" dirty="0">
                <a:solidFill>
                  <a:schemeClr val="bg1"/>
                </a:solidFill>
                <a:latin typeface="Meslo LG L DZ for Powerline" panose="020B0609030804020204" pitchFamily="49" charset="0"/>
                <a:cs typeface="Meslo LG L DZ for Powerline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06995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3099</TotalTime>
  <Words>1008</Words>
  <Application>Microsoft Macintosh PowerPoint</Application>
  <PresentationFormat>화면 슬라이드 쇼(4:3)</PresentationFormat>
  <Paragraphs>377</Paragraphs>
  <Slides>58</Slides>
  <Notes>0</Notes>
  <HiddenSlides>8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58</vt:i4>
      </vt:variant>
    </vt:vector>
  </HeadingPairs>
  <TitlesOfParts>
    <vt:vector size="64" baseType="lpstr">
      <vt:lpstr>맑은 고딕</vt:lpstr>
      <vt:lpstr>NanumSquareRound</vt:lpstr>
      <vt:lpstr>NanumSquareRound Regular</vt:lpstr>
      <vt:lpstr>Arial</vt:lpstr>
      <vt:lpstr>Meslo LG L DZ for Powerline</vt:lpstr>
      <vt:lpstr>Office 테마</vt:lpstr>
      <vt:lpstr>System Hacking Basic</vt:lpstr>
      <vt:lpstr>발표자 소개</vt:lpstr>
      <vt:lpstr>목차</vt:lpstr>
      <vt:lpstr>Basic Reversing : Compile</vt:lpstr>
      <vt:lpstr>Basic Reversing : Compile</vt:lpstr>
      <vt:lpstr>Basic Reversing : Compile</vt:lpstr>
      <vt:lpstr>Basic Reversing : Reversing</vt:lpstr>
      <vt:lpstr>Basic Reversing : Reversing</vt:lpstr>
      <vt:lpstr>Basic Reversing : Reversing</vt:lpstr>
      <vt:lpstr>Let’s Practice</vt:lpstr>
      <vt:lpstr>Let’s Practice</vt:lpstr>
      <vt:lpstr>Let’s Practice</vt:lpstr>
      <vt:lpstr>Command Injection</vt:lpstr>
      <vt:lpstr>Command Injection</vt:lpstr>
      <vt:lpstr>Command Injection</vt:lpstr>
      <vt:lpstr>Command Injection : 실습</vt:lpstr>
      <vt:lpstr>Command Injection : 실습</vt:lpstr>
      <vt:lpstr>Command Injection : 실습</vt:lpstr>
      <vt:lpstr>Command Injection : 실습</vt:lpstr>
      <vt:lpstr>Command Injection : 1day case</vt:lpstr>
      <vt:lpstr>Command Injection : 1day case</vt:lpstr>
      <vt:lpstr>Stack BOF : Calling Convention</vt:lpstr>
      <vt:lpstr>Stack BOF : 32bit</vt:lpstr>
      <vt:lpstr>Stack BOF : 32bit</vt:lpstr>
      <vt:lpstr>Stack BOF : 32bit</vt:lpstr>
      <vt:lpstr>Stack BOF : 32bit</vt:lpstr>
      <vt:lpstr>Stack BOF : 32bit</vt:lpstr>
      <vt:lpstr>Stack BOF : Basic</vt:lpstr>
      <vt:lpstr>Stack BOF : Basic</vt:lpstr>
      <vt:lpstr>Stack BOF : Basic</vt:lpstr>
      <vt:lpstr>Stack BOF : Basic</vt:lpstr>
      <vt:lpstr>Stack BOF : Basic</vt:lpstr>
      <vt:lpstr>Stack BOF : Basic</vt:lpstr>
      <vt:lpstr>Stack BOF : Basic</vt:lpstr>
      <vt:lpstr>Stack BOF : Basic</vt:lpstr>
      <vt:lpstr>Stack BOF : Basic</vt:lpstr>
      <vt:lpstr>Stack BOF : Basic</vt:lpstr>
      <vt:lpstr>Stack BOF : Shellcode</vt:lpstr>
      <vt:lpstr>Stack BOF : Shellcode</vt:lpstr>
      <vt:lpstr>Stack BOF : Shellcode</vt:lpstr>
      <vt:lpstr>Stack BOF : Shellcode</vt:lpstr>
      <vt:lpstr>Stack BOF : Shellcode</vt:lpstr>
      <vt:lpstr>Stack BOF : Canary</vt:lpstr>
      <vt:lpstr>Stack BOF : Canary</vt:lpstr>
      <vt:lpstr>Stack BOF : Canary</vt:lpstr>
      <vt:lpstr>Stack BOF : Canary</vt:lpstr>
      <vt:lpstr>Stack BOF : Canary</vt:lpstr>
      <vt:lpstr>Stack BOF : Canary</vt:lpstr>
      <vt:lpstr>Stack BOF : ROP</vt:lpstr>
      <vt:lpstr>PowerPoint 프레젠테이션</vt:lpstr>
      <vt:lpstr>Stack BOF : 64bit</vt:lpstr>
      <vt:lpstr>Stack BOF : 64bit</vt:lpstr>
      <vt:lpstr>Stack BOF : 64bit</vt:lpstr>
      <vt:lpstr>Stack BOF : 64bit</vt:lpstr>
      <vt:lpstr>Stack BOF : 64bit</vt:lpstr>
      <vt:lpstr>Stack BOF : 64bit</vt:lpstr>
      <vt:lpstr>Stack BOF : 64bit</vt:lpstr>
      <vt:lpstr>Stack BOF : 64bit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사물인터넷 해킹</dc:title>
  <dc:creator>조성준</dc:creator>
  <cp:lastModifiedBy>조성준</cp:lastModifiedBy>
  <cp:revision>347</cp:revision>
  <dcterms:created xsi:type="dcterms:W3CDTF">2019-01-21T13:01:43Z</dcterms:created>
  <dcterms:modified xsi:type="dcterms:W3CDTF">2019-07-13T06:58:37Z</dcterms:modified>
</cp:coreProperties>
</file>

<file path=docProps/thumbnail.jpeg>
</file>